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Merriweather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erriweather-italic.fntdata"/><Relationship Id="rId72" Type="http://schemas.openxmlformats.org/officeDocument/2006/relationships/font" Target="fonts/Merriweather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Merriweather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erriweather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c5f49ab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c5f49ab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2909c8d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2909c8d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2909c8d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2909c8d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2909c8d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2909c8d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2909c8db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2909c8d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2909c8d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2909c8d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a84bd99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a84bd99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a84bd99e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a84bd99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a802059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a802059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a802059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a802059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a18eb08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ba18eb08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b573ea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b573ea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1b573ea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1b573ea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1b573eaa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1b573ea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3315b84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3315b84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3315b84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3315b84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b573eaa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1b573eaa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9b4c1b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9b4c1b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b573eaa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1b573ea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ba18eb08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ba18eb08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a84bd99e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a84bd99e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ba18eb087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ba18eb08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d33250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d33250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34a71dc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34a71dc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d3325073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d3325073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d332507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d332507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354d3bc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354d3bc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354d3bc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354d3bc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354d3bc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354d3bc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b7500f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b7500f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ce27d6877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ce27d6877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d9696bb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d9696bb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ba18eb087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ba18eb08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04511f8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04511f8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04511f8f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04511f8f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04511f8f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04511f8f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04511f8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04511f8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04511f8f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04511f8f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04511f8f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04511f8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04511f8f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04511f8f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04511f8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04511f8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04511f8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04511f8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04511f8f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04511f8f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Hubs as starters help, but polylogarithmic complexity persists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ce27d6877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ce27d6877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04511f8f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04511f8f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randomizations of entry points need. Stochatsticy is achevied by randomly adding layers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0f9aaa5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0f9aaa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a715d85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a715d85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a715d85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a715d85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a715d85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a715d85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a84bd9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fa84bd9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a84bd99e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a84bd99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a84bd99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a84bd99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a84bd99e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a84bd99e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a84bd99e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a84bd99e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3315b8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3315b8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ba18eb08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ba18eb08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04511f8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04511f8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315b84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3315b84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a18eb087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ba18eb08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4a71dc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4a71dc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uiligomes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gif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ollbyadp.com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Relationship Id="rId4" Type="http://schemas.openxmlformats.org/officeDocument/2006/relationships/image" Target="../media/image61.gif"/><Relationship Id="rId5" Type="http://schemas.openxmlformats.org/officeDocument/2006/relationships/hyperlink" Target="https://en.wikipedia.org/wiki/Delaunay_triangulation" TargetMode="External"/><Relationship Id="rId6" Type="http://schemas.openxmlformats.org/officeDocument/2006/relationships/hyperlink" Target="https://commons.wikimedia.org/w/index.php?curid=30370476" TargetMode="External"/><Relationship Id="rId7" Type="http://schemas.openxmlformats.org/officeDocument/2006/relationships/hyperlink" Target="https://commons.wikimedia.org/w/index.php?curid=31819292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mmons.wikimedia.org/w/index.php?curid=18929097" TargetMode="External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gif"/><Relationship Id="rId4" Type="http://schemas.openxmlformats.org/officeDocument/2006/relationships/image" Target="../media/image6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mccormickml.com/2017/10/22/product-quantizer-tutorial-part-2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Approximate Nearest Neighbor Search in Information Retrieval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6804600" cy="17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Guilherme Klein Gomes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 Learning Engineer at ADP Brazil Labs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hlinkClick r:id="rId3"/>
              </a:rPr>
              <a:t>guiligomes@gmail.com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linkedin.com/in/guilherme-klein-gomes-3218b7127/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https://github.com/GuiliGomes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 Algorithms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2002" r="4861" t="0"/>
          <a:stretch/>
        </p:blipFill>
        <p:spPr>
          <a:xfrm>
            <a:off x="3875250" y="1355300"/>
            <a:ext cx="5223250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240750" y="2019513"/>
            <a:ext cx="363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ANN Paradigms: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Local </a:t>
            </a: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Sensitive</a:t>
            </a: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Hashing (LSH)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Trees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Product Quantization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Proximity Graphs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ANNOY - Index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148750" y="1346525"/>
            <a:ext cx="4086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Constructs forests (collections of trees) as index data structure by splitting the dataset.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Most 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prominent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solution is ANNOY, from Spotify: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"Approximate Nearest Neighbor Oh Yeah"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 complexity is logarithmic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350" y="1387062"/>
            <a:ext cx="4772698" cy="36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350" y="1392900"/>
            <a:ext cx="4772700" cy="3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2214" y="1392899"/>
            <a:ext cx="4752969" cy="3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224" y="1403805"/>
            <a:ext cx="4752950" cy="366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825" y="2790475"/>
            <a:ext cx="2518443" cy="17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41" y="2790473"/>
            <a:ext cx="4272821" cy="17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ANNOY - Search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175" y="1355325"/>
            <a:ext cx="4783572" cy="37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50" y="1801550"/>
            <a:ext cx="4113701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140925" y="1401350"/>
            <a:ext cx="39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Traverses the binary tree from the root: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22050" y="3376200"/>
            <a:ext cx="4076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issues: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max number of nearest neighbors is limited by the number of each node (polygon).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AutoNum type="arabicPeriod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Some of the nearest neighbors are outside the polygon.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ANNOY - Search Tricks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350" y="1355300"/>
            <a:ext cx="484649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75" y="2604504"/>
            <a:ext cx="4016250" cy="16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219200" y="1664463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Explore part of wrong paths: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ANNOY - Search Tricks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25" y="1339650"/>
            <a:ext cx="4797349" cy="371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50" y="1957199"/>
            <a:ext cx="3049850" cy="2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219200" y="1409175"/>
            <a:ext cx="38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Forest of Trees: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ANNOY - Summary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4644675" y="386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Pros: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Small memory usage.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Memory sharing between </a:t>
            </a:r>
            <a:r>
              <a:rPr lang="pt-BR" sz="1400"/>
              <a:t>processes</a:t>
            </a:r>
            <a:r>
              <a:rPr lang="pt-BR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Fast index loading.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Build index on disk to enable indexing big datasets that won't fit into memory.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/>
              <a:t>Cons: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The exact nearest neighbor might be across the boundary to one of the neighboring cells.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No support for GPU processing.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Can't query or incrementally add new points to it.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Product Quantization ANN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Vector Quantization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505700"/>
            <a:ext cx="85206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pt-BR" sz="1305"/>
              <a:t>"A destructive process with the purpose to reduce the cardinality of the representation space, in particular when the input data is real-valued"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pt-BR" sz="1305">
                <a:solidFill>
                  <a:schemeClr val="accent1"/>
                </a:solidFill>
              </a:rPr>
              <a:t>Quantizer:</a:t>
            </a:r>
            <a:endParaRPr b="1" sz="130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305"/>
              <a:t>Function </a:t>
            </a:r>
            <a:r>
              <a:rPr b="1" i="1" lang="pt-BR" sz="1305"/>
              <a:t>q</a:t>
            </a:r>
            <a:r>
              <a:rPr lang="pt-BR" sz="1305"/>
              <a:t> mapping a </a:t>
            </a:r>
            <a:r>
              <a:rPr b="1" i="1" lang="pt-BR" sz="1305"/>
              <a:t>D-dimensional</a:t>
            </a:r>
            <a:r>
              <a:rPr lang="pt-BR" sz="1305"/>
              <a:t> vector                  to a vector                                             , with                              .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305"/>
              <a:t>The reproduction values </a:t>
            </a:r>
            <a:r>
              <a:rPr b="1" i="1" lang="pt-BR" sz="1305"/>
              <a:t>c</a:t>
            </a:r>
            <a:r>
              <a:rPr b="1" i="1" lang="pt-BR" sz="1005"/>
              <a:t>i</a:t>
            </a:r>
            <a:r>
              <a:rPr lang="pt-BR" sz="1305"/>
              <a:t> are called the centroids, and they form the set </a:t>
            </a:r>
            <a:r>
              <a:rPr b="1" i="1" lang="pt-BR" sz="1305"/>
              <a:t>C</a:t>
            </a:r>
            <a:r>
              <a:rPr lang="pt-BR" sz="1305"/>
              <a:t> called codebook of size </a:t>
            </a:r>
            <a:r>
              <a:rPr b="1" i="1" lang="pt-BR" sz="1305"/>
              <a:t>k</a:t>
            </a:r>
            <a:r>
              <a:rPr lang="pt-BR" sz="1305"/>
              <a:t>. The set </a:t>
            </a:r>
            <a:r>
              <a:rPr b="1" i="1" lang="pt-BR" sz="1305"/>
              <a:t>V</a:t>
            </a:r>
            <a:r>
              <a:rPr b="1" i="1" lang="pt-BR" sz="1005"/>
              <a:t>i</a:t>
            </a:r>
            <a:r>
              <a:rPr lang="pt-BR" sz="1305"/>
              <a:t> of vectors mapped to a given index centroid is referred as </a:t>
            </a:r>
            <a:r>
              <a:rPr i="1" lang="pt-BR" sz="1305"/>
              <a:t>Voronoi Cell</a:t>
            </a:r>
            <a:r>
              <a:rPr lang="pt-BR" sz="1305"/>
              <a:t>:</a:t>
            </a:r>
            <a:endParaRPr sz="1305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pt-BR" sz="1305"/>
              <a:t>(1)</a:t>
            </a: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pt-BR" sz="1305"/>
              <a:t>The quality of a quantizer is usually measured by the </a:t>
            </a:r>
            <a:r>
              <a:rPr i="1" lang="pt-BR" sz="1305"/>
              <a:t>mean squared error</a:t>
            </a:r>
            <a:r>
              <a:rPr lang="pt-BR" sz="1305"/>
              <a:t> between the input vector </a:t>
            </a:r>
            <a:r>
              <a:rPr b="1" i="1" lang="pt-BR" sz="1305"/>
              <a:t>x</a:t>
            </a:r>
            <a:r>
              <a:rPr lang="pt-BR" sz="1305"/>
              <a:t> and its reproductible value </a:t>
            </a:r>
            <a:r>
              <a:rPr b="1" i="1" lang="pt-BR" sz="1305"/>
              <a:t>q(x)</a:t>
            </a:r>
            <a:r>
              <a:rPr lang="pt-BR" sz="1305"/>
              <a:t>:</a:t>
            </a:r>
            <a:endParaRPr sz="1305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pt-BR" sz="1305"/>
              <a:t>(2)</a:t>
            </a:r>
            <a:endParaRPr b="1"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31" y="2416525"/>
            <a:ext cx="692763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550" y="2416525"/>
            <a:ext cx="953828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675" y="2475625"/>
            <a:ext cx="884400" cy="1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1922" y="2459488"/>
            <a:ext cx="1146253" cy="2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7840" y="3646150"/>
            <a:ext cx="2028325" cy="3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2533200" y="4774200"/>
            <a:ext cx="66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5925" y="4404200"/>
            <a:ext cx="3632150" cy="4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Vector Quantization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537463"/>
            <a:ext cx="85536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1317"/>
              <a:t>In order for the quantizer to be optimal, it has to satisfy two properties known as the </a:t>
            </a:r>
            <a:r>
              <a:rPr b="1" lang="pt-BR" sz="1317">
                <a:solidFill>
                  <a:schemeClr val="accent1"/>
                </a:solidFill>
              </a:rPr>
              <a:t>Lloyd Optimality Conditions:</a:t>
            </a:r>
            <a:endParaRPr b="1" sz="1317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pt-BR" sz="1317"/>
              <a:t>1. A vector </a:t>
            </a:r>
            <a:r>
              <a:rPr b="1" i="1" lang="pt-BR" sz="1317"/>
              <a:t>x</a:t>
            </a:r>
            <a:r>
              <a:rPr lang="pt-BR" sz="1317"/>
              <a:t> must be quantized to its nearest codebook centroid, in terms of the Euclidean distance:</a:t>
            </a:r>
            <a:endParaRPr sz="1317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 sz="1317"/>
              <a:t>(3)</a:t>
            </a:r>
            <a:endParaRPr b="1" sz="1317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17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pt-BR" sz="1317"/>
              <a:t>2. The reconstruction value </a:t>
            </a:r>
            <a:r>
              <a:rPr b="1" i="1" lang="pt-BR" sz="1317"/>
              <a:t>c</a:t>
            </a:r>
            <a:r>
              <a:rPr b="1" i="1" lang="pt-BR" sz="1017"/>
              <a:t>i</a:t>
            </a:r>
            <a:r>
              <a:rPr lang="pt-BR" sz="1317"/>
              <a:t> must be the expectation of the vectors lying in the </a:t>
            </a:r>
            <a:r>
              <a:rPr i="1" lang="pt-BR" sz="1317"/>
              <a:t>Voronoi Cell</a:t>
            </a:r>
            <a:r>
              <a:rPr lang="pt-BR" sz="1317"/>
              <a:t>:</a:t>
            </a:r>
            <a:endParaRPr sz="1317"/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pt-BR" sz="1317"/>
              <a:t>(4)</a:t>
            </a:r>
            <a:endParaRPr b="1" sz="1317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17"/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pt-BR" sz="1317"/>
              <a:t>Let's consider a 128-dimensional vector: A </a:t>
            </a:r>
            <a:r>
              <a:rPr b="1" i="1" lang="pt-BR" sz="1317"/>
              <a:t>64-bit</a:t>
            </a:r>
            <a:r>
              <a:rPr lang="pt-BR" sz="1317"/>
              <a:t> quantizer (just "half-bit" per dimension) will have </a:t>
            </a:r>
            <a:r>
              <a:rPr b="1" i="1" lang="pt-BR" sz="1317"/>
              <a:t>k = 2^26</a:t>
            </a:r>
            <a:r>
              <a:rPr lang="pt-BR" sz="1317"/>
              <a:t> centroids                 </a:t>
            </a:r>
            <a:r>
              <a:rPr b="1" lang="pt-BR" sz="1317">
                <a:solidFill>
                  <a:schemeClr val="accent1"/>
                </a:solidFill>
              </a:rPr>
              <a:t>Curse of Dimensionality!!!</a:t>
            </a:r>
            <a:endParaRPr sz="1317"/>
          </a:p>
        </p:txBody>
      </p:sp>
      <p:sp>
        <p:nvSpPr>
          <p:cNvPr id="201" name="Google Shape;201;p30"/>
          <p:cNvSpPr/>
          <p:nvPr/>
        </p:nvSpPr>
        <p:spPr>
          <a:xfrm>
            <a:off x="1251625" y="4233050"/>
            <a:ext cx="4224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113" y="2327238"/>
            <a:ext cx="2060775" cy="4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350" y="3276800"/>
            <a:ext cx="2203325" cy="5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2533200" y="4774200"/>
            <a:ext cx="66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820"/>
              <a:t>PQ - Product Quantizers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429500"/>
            <a:ext cx="8426100" cy="29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input vector </a:t>
            </a:r>
            <a:r>
              <a:rPr b="1" i="1" lang="pt-BR"/>
              <a:t>x</a:t>
            </a:r>
            <a:r>
              <a:rPr lang="pt-BR"/>
              <a:t> is split into </a:t>
            </a:r>
            <a:r>
              <a:rPr b="1" i="1" lang="pt-BR"/>
              <a:t>m</a:t>
            </a:r>
            <a:r>
              <a:rPr lang="pt-BR"/>
              <a:t> distinct subvectors </a:t>
            </a:r>
            <a:r>
              <a:rPr b="1" i="1" lang="pt-BR"/>
              <a:t>u</a:t>
            </a:r>
            <a:r>
              <a:rPr b="1" i="1" lang="pt-BR" sz="1000"/>
              <a:t>j</a:t>
            </a:r>
            <a:r>
              <a:rPr lang="pt-BR"/>
              <a:t> , </a:t>
            </a:r>
            <a:r>
              <a:rPr b="1" i="1" lang="pt-BR"/>
              <a:t>1 ⩽ j ⩽ m</a:t>
            </a:r>
            <a:r>
              <a:rPr lang="pt-BR"/>
              <a:t> of dimension </a:t>
            </a:r>
            <a:r>
              <a:rPr b="1" i="1" lang="pt-BR"/>
              <a:t>D* = D/m</a:t>
            </a:r>
            <a:r>
              <a:rPr lang="pt-BR"/>
              <a:t>, where </a:t>
            </a:r>
            <a:r>
              <a:rPr b="1" i="1" lang="pt-BR"/>
              <a:t>D</a:t>
            </a:r>
            <a:r>
              <a:rPr lang="pt-BR"/>
              <a:t> is a multiple of </a:t>
            </a:r>
            <a:r>
              <a:rPr b="1" i="1" lang="pt-BR"/>
              <a:t>m</a:t>
            </a:r>
            <a:r>
              <a:rPr lang="pt-BR"/>
              <a:t>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The subvectors are quantized separately using </a:t>
            </a:r>
            <a:r>
              <a:rPr b="1" i="1" lang="pt-BR"/>
              <a:t>m</a:t>
            </a:r>
            <a:r>
              <a:rPr lang="pt-BR"/>
              <a:t> distinct quantizers. The original vector </a:t>
            </a:r>
            <a:r>
              <a:rPr b="1" i="1" lang="pt-BR"/>
              <a:t>x</a:t>
            </a:r>
            <a:r>
              <a:rPr lang="pt-BR"/>
              <a:t> is mapped as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(5)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… where </a:t>
            </a:r>
            <a:r>
              <a:rPr b="1" i="1" lang="pt-BR"/>
              <a:t>q</a:t>
            </a:r>
            <a:r>
              <a:rPr b="1" i="1" lang="pt-BR" sz="1000"/>
              <a:t>j</a:t>
            </a:r>
            <a:r>
              <a:rPr lang="pt-BR"/>
              <a:t> is a low-complexity quantizer associated with the </a:t>
            </a:r>
            <a:r>
              <a:rPr b="1" i="1" lang="pt-BR"/>
              <a:t>jth</a:t>
            </a:r>
            <a:r>
              <a:rPr lang="pt-BR"/>
              <a:t> subvector, having its associated index set      and codebook       with the corresponding reproduction values </a:t>
            </a:r>
            <a:r>
              <a:rPr b="1" i="1" lang="pt-BR"/>
              <a:t>c</a:t>
            </a:r>
            <a:r>
              <a:rPr b="1" i="1" lang="pt-BR" sz="1000"/>
              <a:t>ij</a:t>
            </a:r>
            <a:r>
              <a:rPr lang="pt-BR"/>
              <a:t>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The codebook is therefore defined by the cartesian product                               and a centroid is given by the concatenation of the centroids of the </a:t>
            </a:r>
            <a:r>
              <a:rPr b="1" i="1" lang="pt-BR"/>
              <a:t>m</a:t>
            </a:r>
            <a:r>
              <a:rPr lang="pt-BR"/>
              <a:t> subquantizers. The total number of centroids is given by: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2533200" y="4774200"/>
            <a:ext cx="66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37" y="2495550"/>
            <a:ext cx="4312926" cy="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225" y="3285950"/>
            <a:ext cx="185229" cy="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600" y="3515600"/>
            <a:ext cx="180223" cy="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450" y="3898625"/>
            <a:ext cx="1243846" cy="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0588" y="4381450"/>
            <a:ext cx="888325" cy="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Motivation - Roll by Adp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Product Quantizers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505700"/>
            <a:ext cx="41115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Influence of </a:t>
            </a:r>
            <a:r>
              <a:rPr b="1" i="1" lang="pt-BR"/>
              <a:t>k</a:t>
            </a:r>
            <a:r>
              <a:rPr lang="pt-BR"/>
              <a:t> and </a:t>
            </a:r>
            <a:r>
              <a:rPr b="1" i="1" lang="pt-BR"/>
              <a:t>m</a:t>
            </a:r>
            <a:r>
              <a:rPr lang="pt-BR"/>
              <a:t> parameters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Code Length </a:t>
            </a:r>
            <a:r>
              <a:rPr b="1" i="1" lang="pt-BR"/>
              <a:t>l</a:t>
            </a:r>
            <a:r>
              <a:rPr lang="pt-BR"/>
              <a:t> represents the total resolution (in bits) of all the subquantizers: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 (6)               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… being </a:t>
            </a:r>
            <a:r>
              <a:rPr b="1" i="1" lang="pt-BR"/>
              <a:t>k*</a:t>
            </a:r>
            <a:r>
              <a:rPr lang="pt-BR"/>
              <a:t> a power of two.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For a fixed number of bits, it is better smaller number of subquatizers with many centroids than having bigger number of subquantizers with a few bits.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18475"/>
            <a:ext cx="4500075" cy="31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100" y="2522875"/>
            <a:ext cx="1233300" cy="2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2533200" y="4774200"/>
            <a:ext cx="66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00" y="1299425"/>
            <a:ext cx="3581924" cy="20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117425" y="1353300"/>
            <a:ext cx="5441100" cy="31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NNS is based on distances between a query vector and the database vectors. For PQ the distances can be computed based on the representation values (centroids). [13] proposes two methods: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Symmetric Distance Computation (SDC):</a:t>
            </a:r>
            <a:r>
              <a:rPr lang="pt-BR"/>
              <a:t> Both </a:t>
            </a:r>
            <a:r>
              <a:rPr b="1" i="1" lang="pt-BR"/>
              <a:t>x</a:t>
            </a:r>
            <a:r>
              <a:rPr lang="pt-BR"/>
              <a:t> and </a:t>
            </a:r>
            <a:r>
              <a:rPr b="1" i="1" lang="pt-BR"/>
              <a:t>y</a:t>
            </a:r>
            <a:r>
              <a:rPr lang="pt-BR"/>
              <a:t> are represented by their centroids. The distance </a:t>
            </a:r>
            <a:r>
              <a:rPr b="1" i="1" lang="pt-BR"/>
              <a:t>d(x,y)</a:t>
            </a:r>
            <a:r>
              <a:rPr lang="pt-BR"/>
              <a:t> is approximated by (pre-computed) the distance </a:t>
            </a:r>
            <a:r>
              <a:rPr b="1" i="1" lang="pt-BR"/>
              <a:t>d(q(x),q(y))</a:t>
            </a:r>
            <a:r>
              <a:rPr lang="pt-BR"/>
              <a:t>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(2)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>
                <a:solidFill>
                  <a:schemeClr val="accent1"/>
                </a:solidFill>
              </a:rPr>
              <a:t>As</a:t>
            </a:r>
            <a:r>
              <a:rPr b="1" lang="pt-BR">
                <a:solidFill>
                  <a:schemeClr val="accent1"/>
                </a:solidFill>
              </a:rPr>
              <a:t>ymmetric Distance Computation (ADC):</a:t>
            </a:r>
            <a:r>
              <a:rPr lang="pt-BR"/>
              <a:t> The database vector </a:t>
            </a:r>
            <a:r>
              <a:rPr b="1" i="1" lang="pt-BR"/>
              <a:t>y</a:t>
            </a:r>
            <a:r>
              <a:rPr lang="pt-BR"/>
              <a:t> is represented by </a:t>
            </a:r>
            <a:r>
              <a:rPr b="1" i="1" lang="pt-BR"/>
              <a:t>q(y)</a:t>
            </a:r>
            <a:r>
              <a:rPr lang="pt-BR"/>
              <a:t> but the query </a:t>
            </a:r>
            <a:r>
              <a:rPr b="1" i="1" lang="pt-BR"/>
              <a:t>x</a:t>
            </a:r>
            <a:r>
              <a:rPr lang="pt-BR"/>
              <a:t> is not encoded. The distance </a:t>
            </a:r>
            <a:r>
              <a:rPr b="1" i="1" lang="pt-BR"/>
              <a:t>d(x,y)</a:t>
            </a:r>
            <a:r>
              <a:rPr lang="pt-BR"/>
              <a:t> is approximated by (pre-computed) the distance </a:t>
            </a:r>
            <a:r>
              <a:rPr b="1" i="1" lang="pt-BR"/>
              <a:t>d(x,q(y)) </a:t>
            </a:r>
            <a:r>
              <a:rPr lang="pt-BR"/>
              <a:t>computed by the decomposition: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375" y="2933200"/>
            <a:ext cx="3121200" cy="5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375" y="4358339"/>
            <a:ext cx="3121200" cy="507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Searching with Quantization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75" y="3337150"/>
            <a:ext cx="1880133" cy="17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41225" y="4834525"/>
            <a:ext cx="883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Non-</a:t>
            </a:r>
            <a:r>
              <a:rPr lang="pt-BR"/>
              <a:t>Exhaustive</a:t>
            </a:r>
            <a:r>
              <a:rPr lang="pt-BR"/>
              <a:t> Search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1700" y="1505700"/>
            <a:ext cx="85206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Given a collection    of  objects and being </a:t>
            </a:r>
            <a:r>
              <a:rPr b="1" i="1" lang="pt-BR"/>
              <a:t>q(y</a:t>
            </a:r>
            <a:r>
              <a:rPr b="1" i="1" lang="pt-BR" sz="1000"/>
              <a:t>i</a:t>
            </a:r>
            <a:r>
              <a:rPr b="1" i="1" lang="pt-BR"/>
              <a:t>)</a:t>
            </a:r>
            <a:r>
              <a:rPr lang="pt-BR"/>
              <a:t> the quantized value of the </a:t>
            </a:r>
            <a:r>
              <a:rPr b="1" i="1" lang="pt-BR"/>
              <a:t>i</a:t>
            </a:r>
            <a:r>
              <a:rPr b="1" i="1" lang="pt-BR" sz="1000"/>
              <a:t>th</a:t>
            </a:r>
            <a:r>
              <a:rPr lang="pt-BR"/>
              <a:t> object in the collection, the asymmetric distance computation is given by: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(7)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Product quantizers makes search faster and reduces memory usage, but the search is still exhaustive since all elements on the collection need to be evaluated. To avoid exhaustive search, </a:t>
            </a:r>
            <a:r>
              <a:rPr b="1" lang="pt-BR">
                <a:solidFill>
                  <a:schemeClr val="accent1"/>
                </a:solidFill>
              </a:rPr>
              <a:t>Inverted File Index</a:t>
            </a:r>
            <a:r>
              <a:rPr lang="pt-BR"/>
              <a:t> is used: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(8)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… where  i   is the </a:t>
            </a:r>
            <a:r>
              <a:rPr i="1" lang="pt-BR"/>
              <a:t>multi-probe parameter</a:t>
            </a:r>
            <a:r>
              <a:rPr lang="pt-BR"/>
              <a:t> to pre-select centroids. The quantizer operates a nearest-neighbor search with exact distances, in the set of reproduction values. Then, the </a:t>
            </a:r>
            <a:r>
              <a:rPr b="1" i="1" lang="pt-BR"/>
              <a:t>IVFADC</a:t>
            </a:r>
            <a:r>
              <a:rPr lang="pt-BR"/>
              <a:t> [13] search computes </a:t>
            </a:r>
            <a:r>
              <a:rPr b="1" i="1" lang="pt-BR"/>
              <a:t>ADC</a:t>
            </a:r>
            <a:r>
              <a:rPr lang="pt-BR"/>
              <a:t> only in      </a:t>
            </a:r>
            <a:r>
              <a:rPr b="1" i="1" lang="pt-BR"/>
              <a:t>Vi</a:t>
            </a:r>
            <a:r>
              <a:rPr lang="pt-BR"/>
              <a:t>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(9)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863" y="2151875"/>
            <a:ext cx="2990075" cy="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175" y="1581400"/>
            <a:ext cx="13885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588" y="3136800"/>
            <a:ext cx="27746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625" y="3557975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8687" y="4155850"/>
            <a:ext cx="3626625" cy="4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6250" y="3777050"/>
            <a:ext cx="1905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2533200" y="4728775"/>
            <a:ext cx="66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J. Johnson, M. Douze and H. Jegou, "Billion-scale similarity search with GPUs", IEEE Transactions on Big Data ( Volume: 7, Issue: 3, July 1 2021)</a:t>
            </a:r>
            <a:endParaRPr i="1"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Non-Exhaustive Search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311700" y="1505700"/>
            <a:ext cx="85206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Given a collection    of  objects and being </a:t>
            </a:r>
            <a:r>
              <a:rPr b="1" i="1" lang="pt-BR"/>
              <a:t>q(y</a:t>
            </a:r>
            <a:r>
              <a:rPr b="1" i="1" lang="pt-BR" sz="1000"/>
              <a:t>i</a:t>
            </a:r>
            <a:r>
              <a:rPr b="1" i="1" lang="pt-BR"/>
              <a:t>)</a:t>
            </a:r>
            <a:r>
              <a:rPr lang="pt-BR"/>
              <a:t> the quantized value of the </a:t>
            </a:r>
            <a:r>
              <a:rPr b="1" i="1" lang="pt-BR"/>
              <a:t>i</a:t>
            </a:r>
            <a:r>
              <a:rPr b="1" i="1" lang="pt-BR" sz="1000"/>
              <a:t>th</a:t>
            </a:r>
            <a:r>
              <a:rPr lang="pt-BR"/>
              <a:t> object in the collection, the Asymmetric Distance Computation (ADC) is given by: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(7)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Product quantizers makes search faster and reduces memory usage, but </a:t>
            </a:r>
            <a:r>
              <a:rPr b="1" lang="pt-BR"/>
              <a:t>the search is still exhaustive</a:t>
            </a:r>
            <a:r>
              <a:rPr lang="pt-BR"/>
              <a:t> since all elements on the collection need to be evaluated.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To avoid exhaustive search an </a:t>
            </a:r>
            <a:r>
              <a:rPr b="1" lang="pt-BR">
                <a:solidFill>
                  <a:schemeClr val="accent1"/>
                </a:solidFill>
              </a:rPr>
              <a:t>Inverted File Index (IVF)</a:t>
            </a:r>
            <a:r>
              <a:rPr lang="pt-BR"/>
              <a:t> is used to pre-select a subset of elements for which distance is computed. A coarse quantizer </a:t>
            </a:r>
            <a:r>
              <a:rPr b="1" i="1" lang="pt-BR"/>
              <a:t>q</a:t>
            </a:r>
            <a:r>
              <a:rPr b="1" i="1" lang="pt-BR" sz="1000"/>
              <a:t>1</a:t>
            </a:r>
            <a:r>
              <a:rPr lang="pt-BR"/>
              <a:t> encodes the     elements into a set </a:t>
            </a:r>
            <a:r>
              <a:rPr b="1" i="1" lang="pt-BR"/>
              <a:t>C</a:t>
            </a:r>
            <a:r>
              <a:rPr b="1" i="1" lang="pt-BR" sz="1000"/>
              <a:t>1</a:t>
            </a:r>
            <a:r>
              <a:rPr lang="pt-BR"/>
              <a:t> representation values (centroids):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… and the elements are mapped to the corresponding Voronoi cells.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863" y="2151875"/>
            <a:ext cx="2990075" cy="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175" y="1581400"/>
            <a:ext cx="138850" cy="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2533200" y="4728775"/>
            <a:ext cx="66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J. Johnson, M. Douze and H. Jegou, "Billion-scale similarity search with GPUs", IEEE Transactions on Big Data ( Volume: 7, Issue: 3, July 1 2021)</a:t>
            </a:r>
            <a:endParaRPr i="1" sz="600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100" y="3845800"/>
            <a:ext cx="1027790" cy="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650" y="3394200"/>
            <a:ext cx="138850" cy="2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00" y="1267675"/>
            <a:ext cx="4832399" cy="38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IVF - The Inverted Index File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62625" y="1505700"/>
            <a:ext cx="4249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K-means coarse quantizer </a:t>
            </a:r>
            <a:r>
              <a:rPr b="1" i="1" lang="pt-BR"/>
              <a:t>q</a:t>
            </a:r>
            <a:r>
              <a:rPr b="1" i="1" lang="pt-BR" sz="1000"/>
              <a:t>1</a:t>
            </a:r>
            <a:r>
              <a:rPr lang="pt-BR"/>
              <a:t> partitions the dataset    and, at search time, only the closest partitions (Voronoi cells) are probed: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(8)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… where  i   is the </a:t>
            </a:r>
            <a:r>
              <a:rPr i="1" lang="pt-BR"/>
              <a:t>multi-probe parameter</a:t>
            </a:r>
            <a:r>
              <a:rPr lang="pt-BR"/>
              <a:t> to pre-select centroids. The quantizer operates a nearest-neighbor search with exact distances, in the set of reproduction values. Then, the </a:t>
            </a:r>
            <a:r>
              <a:rPr b="1" i="1" lang="pt-BR"/>
              <a:t>IVFADC</a:t>
            </a:r>
            <a:r>
              <a:rPr lang="pt-BR"/>
              <a:t> [13] search computes </a:t>
            </a:r>
            <a:r>
              <a:rPr b="1" i="1" lang="pt-BR"/>
              <a:t>ADC</a:t>
            </a:r>
            <a:r>
              <a:rPr lang="pt-BR"/>
              <a:t> only in      </a:t>
            </a:r>
            <a:r>
              <a:rPr b="1" i="1" lang="pt-BR"/>
              <a:t>Vi</a:t>
            </a:r>
            <a:r>
              <a:rPr lang="pt-BR"/>
              <a:t>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(9)</a:t>
            </a:r>
            <a:endParaRPr b="1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275" y="1571450"/>
            <a:ext cx="138850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900" y="2798575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25" y="3698900"/>
            <a:ext cx="1905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50" y="4008325"/>
            <a:ext cx="3541675" cy="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688" y="2376188"/>
            <a:ext cx="2860175" cy="2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14175" y="4736600"/>
            <a:ext cx="424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J. Johnson, M. Douze and H. Jegou, "Billion-scale similarity search with GPUs", IEEE Transactions on Big Data (Volume: 7, Issue: 3, July 1 2021)</a:t>
            </a:r>
            <a:endParaRPr i="1"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Encoding Residuals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180050" y="1419600"/>
            <a:ext cx="8652300" cy="34056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IVFADC</a:t>
            </a:r>
            <a:r>
              <a:rPr lang="pt-BR"/>
              <a:t> uses improved object descriptions </a:t>
            </a:r>
            <a:r>
              <a:rPr b="1" i="1" lang="pt-BR"/>
              <a:t>q(y)</a:t>
            </a:r>
            <a:r>
              <a:rPr lang="pt-BR"/>
              <a:t> </a:t>
            </a:r>
            <a:r>
              <a:rPr lang="pt-BR"/>
              <a:t>by applying two levels of quantization. A </a:t>
            </a:r>
            <a:r>
              <a:rPr i="1" lang="pt-BR"/>
              <a:t>coarse quantizer </a:t>
            </a:r>
            <a:r>
              <a:rPr b="1" i="1" lang="pt-BR"/>
              <a:t>q</a:t>
            </a:r>
            <a:r>
              <a:rPr b="1" i="1" lang="pt-BR" sz="1000"/>
              <a:t>1</a:t>
            </a:r>
            <a:r>
              <a:rPr lang="pt-BR"/>
              <a:t> and a </a:t>
            </a:r>
            <a:r>
              <a:rPr i="1" lang="pt-BR"/>
              <a:t>fine quantizer </a:t>
            </a:r>
            <a:r>
              <a:rPr b="1" i="1" lang="pt-BR"/>
              <a:t>q</a:t>
            </a:r>
            <a:r>
              <a:rPr b="1" i="1" lang="pt-BR" sz="1000"/>
              <a:t>2</a:t>
            </a:r>
            <a:r>
              <a:rPr lang="pt-BR"/>
              <a:t> approximate the vector </a:t>
            </a:r>
            <a:r>
              <a:rPr b="1" i="1" lang="pt-BR"/>
              <a:t>y</a:t>
            </a:r>
            <a:r>
              <a:rPr lang="pt-BR"/>
              <a:t> as: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(10)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In order to take account the information from </a:t>
            </a:r>
            <a:r>
              <a:rPr b="1" i="1" lang="pt-BR"/>
              <a:t>q</a:t>
            </a:r>
            <a:r>
              <a:rPr b="1" i="1" lang="pt-BR" sz="1000"/>
              <a:t>1</a:t>
            </a:r>
            <a:r>
              <a:rPr lang="pt-BR"/>
              <a:t>, i.e, the centroid associated with </a:t>
            </a:r>
            <a:r>
              <a:rPr b="1" i="1" lang="pt-BR"/>
              <a:t>y</a:t>
            </a:r>
            <a:r>
              <a:rPr lang="pt-BR"/>
              <a:t>, the fine quantizer </a:t>
            </a:r>
            <a:r>
              <a:rPr b="1" i="1" lang="pt-BR"/>
              <a:t>q</a:t>
            </a:r>
            <a:r>
              <a:rPr b="1" i="1" lang="pt-BR" sz="1000"/>
              <a:t>2</a:t>
            </a:r>
            <a:r>
              <a:rPr lang="pt-BR"/>
              <a:t> encodes the residual vector </a:t>
            </a:r>
            <a:r>
              <a:rPr b="1" i="1" lang="pt-BR"/>
              <a:t>r(y)</a:t>
            </a:r>
            <a:r>
              <a:rPr lang="pt-BR"/>
              <a:t> 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                                                                           </a:t>
            </a:r>
            <a:r>
              <a:rPr b="1" lang="pt-BR"/>
              <a:t>(11)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The residual vector </a:t>
            </a:r>
            <a:r>
              <a:rPr b="1" i="1" lang="pt-BR"/>
              <a:t>r(y)</a:t>
            </a:r>
            <a:r>
              <a:rPr lang="pt-BR"/>
              <a:t> corresponds to the</a:t>
            </a:r>
            <a:endParaRPr/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offset in the Voronoi cell and has smaller energy</a:t>
            </a:r>
            <a:endParaRPr/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compared to the original vector.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25" y="2089700"/>
            <a:ext cx="2736947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1333475" y="3103175"/>
            <a:ext cx="1412400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175" y="2779200"/>
            <a:ext cx="4946073" cy="23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2533200" y="4652575"/>
            <a:ext cx="661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J. Johnson, M. Douze and H. Jegou, "Billion-scale similarity search with GPUs", IEEE Transactions on Big Data ( Volume: 7, Issue: 3, July 1 2021)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McCormick, Chris, "Product Quantizers for k-NN Tutorial, 2017", https://mccormickml.com/2017/10/22/product-quantizer-tutorial-part-2/</a:t>
            </a:r>
            <a:endParaRPr i="1"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Encoding Residuals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13" y="1308350"/>
            <a:ext cx="5520766" cy="38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4412100" y="4832625"/>
            <a:ext cx="47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McCormick, Chris, "Product Quantizers for k-NN Tutorial, 2017", https://mccormickml.com/2017/10/22/product-quantizer-tutorial-part-2/</a:t>
            </a:r>
            <a:endParaRPr i="1"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Facebook FAISS</a:t>
            </a:r>
            <a:endParaRPr/>
          </a:p>
        </p:txBody>
      </p:sp>
      <p:sp>
        <p:nvSpPr>
          <p:cNvPr id="296" name="Google Shape;296;p39"/>
          <p:cNvSpPr txBox="1"/>
          <p:nvPr/>
        </p:nvSpPr>
        <p:spPr>
          <a:xfrm>
            <a:off x="2533200" y="4728775"/>
            <a:ext cx="661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H. Jegou, M. Douze, and C. Schmid, "Product quantization for nearest neighbor search," Pattern Analysis and Machine Intelli-gence, IEEE Transactions on, vol. 33, no. 1, pp. 117-128, 2011.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J. Johnson, M. Douze and H. Jegou, "Billion-scale similarity search with GPUs", IEEE Transactions on Big Data ( Volume: 7, Issue: 3, July 1 2021)</a:t>
            </a:r>
            <a:endParaRPr i="1" sz="600"/>
          </a:p>
        </p:txBody>
      </p:sp>
      <p:sp>
        <p:nvSpPr>
          <p:cNvPr id="297" name="Google Shape;297;p39"/>
          <p:cNvSpPr txBox="1"/>
          <p:nvPr/>
        </p:nvSpPr>
        <p:spPr>
          <a:xfrm>
            <a:off x="151200" y="1309500"/>
            <a:ext cx="8928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0000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Powerful GPU-accelerated library for billion-scale similarity search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8949" lvl="0" marL="280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50K Embeddings of 1024 32-bit floating points.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8949" lvl="0" marL="280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 quantizers producing codebooks (</a:t>
            </a:r>
            <a:r>
              <a:rPr b="1"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 = 8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8949" lvl="0" marL="28079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256^8 unique values                </a:t>
            </a:r>
            <a:r>
              <a:rPr b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1,84E19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00" y="2838188"/>
            <a:ext cx="4063874" cy="145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9"/>
          <p:cNvGrpSpPr/>
          <p:nvPr/>
        </p:nvGrpSpPr>
        <p:grpSpPr>
          <a:xfrm>
            <a:off x="429323" y="2399400"/>
            <a:ext cx="3939494" cy="2176975"/>
            <a:chOff x="1616298" y="2451175"/>
            <a:chExt cx="3939494" cy="2176975"/>
          </a:xfrm>
        </p:grpSpPr>
        <p:pic>
          <p:nvPicPr>
            <p:cNvPr id="300" name="Google Shape;30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3001" y="2451175"/>
              <a:ext cx="2702791" cy="217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6298" y="2613550"/>
              <a:ext cx="1236702" cy="1027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39"/>
          <p:cNvSpPr/>
          <p:nvPr/>
        </p:nvSpPr>
        <p:spPr>
          <a:xfrm>
            <a:off x="2090275" y="2146800"/>
            <a:ext cx="5244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8825" y="2087225"/>
            <a:ext cx="4571450" cy="2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/>
          <p:nvPr/>
        </p:nvSpPr>
        <p:spPr>
          <a:xfrm>
            <a:off x="3385675" y="2146800"/>
            <a:ext cx="8733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PQ - Summary</a:t>
            </a:r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4644675" y="500925"/>
            <a:ext cx="4342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Efficient</a:t>
            </a:r>
            <a:r>
              <a:rPr lang="pt-BR"/>
              <a:t> vector compression ratio.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Accuracy approximation of Euclidean distance.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Non-exhaustive search with centroid-based IVF approach, which </a:t>
            </a:r>
            <a:r>
              <a:rPr lang="pt-BR"/>
              <a:t>implicitly partitions the space with a Voronoi diagram.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High level of parallelization (GPU).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Billion-scale capacity with logarithmic scaling.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Cons: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The exact nearest neighbor might be across the boundary to one of the neighboring cells.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Can</a:t>
            </a:r>
            <a:r>
              <a:rPr lang="pt-BR"/>
              <a:t>'t incrementally add points to the index.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Proximity Graphs ANN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Roll by ADP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77" u="sng">
                <a:solidFill>
                  <a:schemeClr val="hlink"/>
                </a:solidFill>
                <a:hlinkClick r:id="rId3"/>
              </a:rPr>
              <a:t>https://www.rollbyadp.com/</a:t>
            </a:r>
            <a:endParaRPr sz="14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Complete mobile HCM solution based on Virtual Chat Assistant: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Recruiting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Hiring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Payroll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Taxes Filling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Time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4025749" cy="452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952" y="574375"/>
            <a:ext cx="1581000" cy="1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925" y="4617500"/>
            <a:ext cx="2772300" cy="5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Delaunay Graph or Delaunay Triangulation (DT)</a:t>
            </a:r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5576400" y="4743300"/>
            <a:ext cx="35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By Gjacquenot - Own work, File:Delaunay circumcircles.png (Nü es), CC BY-SA 3.0, https://commons.wikimedia.org/w/index.php?curid=30370476</a:t>
            </a:r>
            <a:endParaRPr sz="700"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675" y="308475"/>
            <a:ext cx="4195675" cy="43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/>
              <a:t>"A triangulation for given set P of discrete points in a general position is a triangulation DT(P) such that no point in P is inside the circumcircle of any triangle in DT(P)"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Delaunay Graph or Delaunay Triangulation (DT)</a:t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1398175" y="4766775"/>
            <a:ext cx="767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By Gjacquenot - Own work, File:Delaunay circumcircles.png (Nü es), CC BY-SA 3.0, https://commons.wikimedia.org/w/index.php?curid=30370476</a:t>
            </a:r>
            <a:endParaRPr sz="900"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25" y="1277025"/>
            <a:ext cx="3221799" cy="333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139250" y="2396375"/>
            <a:ext cx="502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"A triangulation for given set </a:t>
            </a:r>
            <a:r>
              <a:rPr b="1" i="1" lang="pt-BR"/>
              <a:t>P</a:t>
            </a:r>
            <a:r>
              <a:rPr i="1" lang="pt-BR"/>
              <a:t> of discrete points in a general position is a triangulation </a:t>
            </a:r>
            <a:r>
              <a:rPr b="1" i="1" lang="pt-BR"/>
              <a:t>DT(P)</a:t>
            </a:r>
            <a:r>
              <a:rPr i="1" lang="pt-BR"/>
              <a:t> such that no point in </a:t>
            </a:r>
            <a:r>
              <a:rPr b="1" i="1" lang="pt-BR"/>
              <a:t>P</a:t>
            </a:r>
            <a:r>
              <a:rPr i="1" lang="pt-BR"/>
              <a:t> is inside the circumcircle of any triangle in </a:t>
            </a:r>
            <a:r>
              <a:rPr b="1" i="1" lang="pt-BR"/>
              <a:t>DT(P)"</a:t>
            </a:r>
            <a:endParaRPr b="1"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Delaunay Graph or Delaunay Triangulation (DT)</a:t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25" y="1277025"/>
            <a:ext cx="3221799" cy="33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900" y="1604900"/>
            <a:ext cx="4171100" cy="2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219225" y="2888800"/>
            <a:ext cx="443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The closest neighbor </a:t>
            </a:r>
            <a:r>
              <a:rPr b="1" i="1" lang="pt-BR" sz="12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to any point </a:t>
            </a:r>
            <a:r>
              <a:rPr b="1" i="1" lang="pt-BR" sz="12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is on an edge </a:t>
            </a:r>
            <a:r>
              <a:rPr b="1" i="1" lang="pt-BR" sz="1200">
                <a:latin typeface="Roboto"/>
                <a:ea typeface="Roboto"/>
                <a:cs typeface="Roboto"/>
                <a:sym typeface="Roboto"/>
              </a:rPr>
              <a:t>bp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in the Delaunay triangulation since the </a:t>
            </a:r>
            <a:r>
              <a:rPr b="1" i="1" lang="pt-BR" sz="1200">
                <a:latin typeface="Roboto"/>
                <a:ea typeface="Roboto"/>
                <a:cs typeface="Roboto"/>
                <a:sym typeface="Roboto"/>
              </a:rPr>
              <a:t>nearest neighbor graph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is a subgraph of the Delaunay triangulation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In the plane, the Delaunay triangulation maximizes the minimum angle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1429500" y="4406225"/>
            <a:ext cx="767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Sources:</a:t>
            </a:r>
            <a:endParaRPr i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Delaunay triangulation - </a:t>
            </a:r>
            <a:r>
              <a:rPr i="1" lang="pt-BR" sz="800" u="sng">
                <a:solidFill>
                  <a:schemeClr val="hlink"/>
                </a:solidFill>
                <a:hlinkClick r:id="rId5"/>
              </a:rPr>
              <a:t>https://en.wikipedia.org/wiki/Delaunay_triangulation</a:t>
            </a:r>
            <a:endParaRPr i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By Gjacquenot - Own work, File:Delaunay circumcircles.png (Nü es), CC BY-SA 3.0, </a:t>
            </a:r>
            <a:r>
              <a:rPr i="1" lang="pt-BR" sz="800" u="sng">
                <a:solidFill>
                  <a:schemeClr val="hlink"/>
                </a:solidFill>
                <a:hlinkClick r:id="rId6"/>
              </a:rPr>
              <a:t>https://commons.wikimedia.org/w/index.php?curid=30370476</a:t>
            </a:r>
            <a:endParaRPr i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By Gustavo - Own work, CC BY-SA 3.0, </a:t>
            </a:r>
            <a:r>
              <a:rPr i="1" lang="pt-BR" sz="800" u="sng">
                <a:solidFill>
                  <a:schemeClr val="hlink"/>
                </a:solidFill>
                <a:hlinkClick r:id="rId7"/>
              </a:rPr>
              <a:t>https://commons.wikimedia.org/w/index.php?curid=31819292</a:t>
            </a:r>
            <a:endParaRPr i="1" sz="800"/>
          </a:p>
        </p:txBody>
      </p:sp>
      <p:sp>
        <p:nvSpPr>
          <p:cNvPr id="341" name="Google Shape;341;p44"/>
          <p:cNvSpPr txBox="1"/>
          <p:nvPr/>
        </p:nvSpPr>
        <p:spPr>
          <a:xfrm>
            <a:off x="159375" y="1833075"/>
            <a:ext cx="502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"A triangulation for given set </a:t>
            </a:r>
            <a:r>
              <a:rPr b="1" i="1" lang="pt-BR"/>
              <a:t>P</a:t>
            </a:r>
            <a:r>
              <a:rPr i="1" lang="pt-BR"/>
              <a:t> of discrete points in a general position is a triangulation </a:t>
            </a:r>
            <a:r>
              <a:rPr b="1" i="1" lang="pt-BR"/>
              <a:t>DT(P)</a:t>
            </a:r>
            <a:r>
              <a:rPr i="1" lang="pt-BR"/>
              <a:t> such that no point in </a:t>
            </a:r>
            <a:r>
              <a:rPr b="1" i="1" lang="pt-BR"/>
              <a:t>P</a:t>
            </a:r>
            <a:r>
              <a:rPr i="1" lang="pt-BR"/>
              <a:t> is inside the circumcircle of any triangle in </a:t>
            </a:r>
            <a:r>
              <a:rPr b="1" i="1" lang="pt-BR"/>
              <a:t>DT(P)"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Delaunay Graph or Delaunay Triangulation (DT)</a:t>
            </a:r>
            <a:endParaRPr/>
          </a:p>
        </p:txBody>
      </p:sp>
      <p:sp>
        <p:nvSpPr>
          <p:cNvPr id="347" name="Google Shape;347;p45"/>
          <p:cNvSpPr txBox="1"/>
          <p:nvPr/>
        </p:nvSpPr>
        <p:spPr>
          <a:xfrm>
            <a:off x="1597200" y="4633675"/>
            <a:ext cx="754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Source:</a:t>
            </a:r>
            <a:endParaRPr i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800"/>
              <a:t>Delaunay_circumcircles_centers.png: Nü esderivative work: Matthias Kopsch - This file was derived from: Delaunay circumcircles centers.png:, CC BY-SA 3.0, </a:t>
            </a:r>
            <a:r>
              <a:rPr i="1" lang="pt-BR" sz="800" u="sng">
                <a:solidFill>
                  <a:schemeClr val="hlink"/>
                </a:solidFill>
                <a:hlinkClick r:id="rId3"/>
              </a:rPr>
              <a:t>https://commons.wikimedia.org/w/index.php?curid=18929097</a:t>
            </a:r>
            <a:endParaRPr i="1" sz="800"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463" y="1507700"/>
            <a:ext cx="3221799" cy="33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575" y="1507700"/>
            <a:ext cx="3141585" cy="33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54" y="1341713"/>
            <a:ext cx="3411596" cy="342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311725" y="2639638"/>
            <a:ext cx="436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"The Delaunay triangulation of a discrete point set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 in general position corresponds to the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dual graph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 of the Voronoi diagram for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P"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Small World Phenomenon</a:t>
            </a:r>
            <a:endParaRPr/>
          </a:p>
        </p:txBody>
      </p:sp>
      <p:sp>
        <p:nvSpPr>
          <p:cNvPr id="357" name="Google Shape;357;p46"/>
          <p:cNvSpPr txBox="1"/>
          <p:nvPr>
            <p:ph idx="4294967295" type="subTitle"/>
          </p:nvPr>
        </p:nvSpPr>
        <p:spPr>
          <a:xfrm>
            <a:off x="115050" y="2026000"/>
            <a:ext cx="28443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"Six Degrees of Separation"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4993300" y="0"/>
            <a:ext cx="3127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2"/>
                </a:solidFill>
              </a:rPr>
              <a:t>Milgram's Letter Experiment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000" y="346226"/>
            <a:ext cx="4356625" cy="43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725" y="2592975"/>
            <a:ext cx="1563700" cy="21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/>
          <p:nvPr>
            <p:ph idx="4294967295" type="subTitle"/>
          </p:nvPr>
        </p:nvSpPr>
        <p:spPr>
          <a:xfrm>
            <a:off x="2125175" y="4735650"/>
            <a:ext cx="14628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400">
                <a:solidFill>
                  <a:schemeClr val="accent2"/>
                </a:solidFill>
              </a:rPr>
              <a:t>Stanley Milgram</a:t>
            </a:r>
            <a:endParaRPr b="1" sz="1400">
              <a:solidFill>
                <a:schemeClr val="accent2"/>
              </a:solidFill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3797313" y="4681800"/>
            <a:ext cx="535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500"/>
              <a:t>Sources:</a:t>
            </a:r>
            <a:endParaRPr i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500"/>
              <a:t>By Harvard Department of Psychology - Original publication: Harvard Faculty RegistryImmediate source: https://psychology.fas.harvard.edu/people/stanley-milgram, Fair use, https://en.wikipedia.org/w/index.php?curid=60080360</a:t>
            </a:r>
            <a:endParaRPr i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500"/>
              <a:t>By Ageev Andrew - Own Work based on Image:Map of USA showing state names.png, CC BY-SA 3.0, https://commons.wikimedia.org/w/index.php?curid=22945395</a:t>
            </a:r>
            <a:endParaRPr i="1"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Small World Phenomenon</a:t>
            </a: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6337" r="8258" t="5303"/>
          <a:stretch/>
        </p:blipFill>
        <p:spPr>
          <a:xfrm>
            <a:off x="4313650" y="1518775"/>
            <a:ext cx="4697250" cy="3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00" y="2286000"/>
            <a:ext cx="4169673" cy="1805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7"/>
          <p:cNvGrpSpPr/>
          <p:nvPr/>
        </p:nvGrpSpPr>
        <p:grpSpPr>
          <a:xfrm>
            <a:off x="6411750" y="2379950"/>
            <a:ext cx="1330800" cy="1338600"/>
            <a:chOff x="6411750" y="2379950"/>
            <a:chExt cx="1330800" cy="1338600"/>
          </a:xfrm>
        </p:grpSpPr>
        <p:sp>
          <p:nvSpPr>
            <p:cNvPr id="371" name="Google Shape;371;p47"/>
            <p:cNvSpPr/>
            <p:nvPr/>
          </p:nvSpPr>
          <p:spPr>
            <a:xfrm>
              <a:off x="6411750" y="2379950"/>
              <a:ext cx="1330800" cy="133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 txBox="1"/>
            <p:nvPr/>
          </p:nvSpPr>
          <p:spPr>
            <a:xfrm>
              <a:off x="6513450" y="2633600"/>
              <a:ext cx="1127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Small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World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Graphs</a:t>
              </a:r>
              <a:endParaRPr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3" name="Google Shape;373;p47"/>
          <p:cNvSpPr txBox="1"/>
          <p:nvPr/>
        </p:nvSpPr>
        <p:spPr>
          <a:xfrm>
            <a:off x="497788" y="1597075"/>
            <a:ext cx="35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Watts-Strogatz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Model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Small World Phenomenon</a:t>
            </a: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203550" y="1534450"/>
            <a:ext cx="8823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Jon Kleinberg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i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should arbitrary pairs of strangers be able to find short chains of acquaintances that link them together?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 Insights: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concept of </a:t>
            </a:r>
            <a:r>
              <a:rPr i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i="1"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ransmission Rate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Minimizing the transmission rate of a network is not necessarily the same as minimizing its diameter.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addition to having short paths, a network should contain latent structural cues that can be used to guide a message towards a target.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dependence of long-range connections on the geometry of the lattice is providing precisely such implicit information.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Navigable Small World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Navigable Small World </a:t>
            </a:r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523550" y="1648475"/>
            <a:ext cx="7869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Construction of a NSW topology graph </a:t>
            </a:r>
            <a:r>
              <a:rPr b="1" i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G(V,E</a:t>
            </a:r>
            <a:r>
              <a:rPr i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Searching for the closest element of a query </a:t>
            </a:r>
            <a:r>
              <a:rPr b="1" i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takes a form searching a </a:t>
            </a:r>
            <a:r>
              <a:rPr b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vertex in </a:t>
            </a:r>
            <a:r>
              <a:rPr b="1" i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b="1" i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 and search operations only use local information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Decentralized similarity search oriented storage systems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local greedy searches (no need for full </a:t>
            </a:r>
            <a:r>
              <a:rPr b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Delaunay graph</a:t>
            </a: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navigation property</a:t>
            </a: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makes the greedy searches to scale logarithmically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Ability to adjust search accuracy without graph structure modification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Applicable to data from general metric spaces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Core Idea </a:t>
            </a:r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0" y="2001975"/>
            <a:ext cx="467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Construction of a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NSW topology graph </a:t>
            </a:r>
            <a:r>
              <a:rPr b="1" i="1" lang="pt-BR">
                <a:latin typeface="Roboto"/>
                <a:ea typeface="Roboto"/>
                <a:cs typeface="Roboto"/>
                <a:sym typeface="Roboto"/>
              </a:rPr>
              <a:t>G(V,E</a:t>
            </a:r>
            <a:r>
              <a:rPr i="1" lang="pt-BR">
                <a:latin typeface="Roboto"/>
                <a:ea typeface="Roboto"/>
                <a:cs typeface="Roboto"/>
                <a:sym typeface="Roboto"/>
              </a:rPr>
              <a:t>)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Each object is mapped to a single and unique vertex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pt-BR">
                <a:latin typeface="Roboto"/>
                <a:ea typeface="Roboto"/>
                <a:cs typeface="Roboto"/>
                <a:sym typeface="Roboto"/>
              </a:rPr>
              <a:t>Edges are determined by the construction algorithm 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Short-range links approximating Delaunay graph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Long-range links (red) for logarithmic scaling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Multi greedy searches traverse the graph finding local minimums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350" y="2092550"/>
            <a:ext cx="4282750" cy="20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105950" y="500925"/>
            <a:ext cx="34590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Roll by ADP - NLP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74350" y="1401350"/>
            <a:ext cx="34590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NLP Tasks:</a:t>
            </a:r>
            <a:endParaRPr sz="1600"/>
          </a:p>
          <a:p>
            <a:pPr indent="-188000" lvl="0" marL="1728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Named Entity Recognition (NER) for persons, companies, amounts, dates, job positions, documents, etc.</a:t>
            </a:r>
            <a:endParaRPr sz="1600"/>
          </a:p>
          <a:p>
            <a:pPr indent="-188000" lvl="0" marL="172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Part Of Speech (POS) tagging for sentence pre-processing. </a:t>
            </a:r>
            <a:endParaRPr sz="1600"/>
          </a:p>
          <a:p>
            <a:pPr indent="-188000" lvl="0" marL="172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Spell Checking.</a:t>
            </a:r>
            <a:endParaRPr sz="1600"/>
          </a:p>
          <a:p>
            <a:pPr indent="-188000" lvl="0" marL="172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Intent Classification.</a:t>
            </a:r>
            <a:endParaRPr sz="1600"/>
          </a:p>
          <a:p>
            <a:pPr indent="-188000" lvl="0" marL="1728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Question Answering with Information Retrieval on multiple knowledge bases</a:t>
            </a:r>
            <a:r>
              <a:rPr lang="pt-BR" sz="1600"/>
              <a:t>.</a:t>
            </a:r>
            <a:endParaRPr sz="16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929" y="22550"/>
            <a:ext cx="2526571" cy="51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978" y="22550"/>
            <a:ext cx="2585922" cy="51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/>
          <p:nvPr/>
        </p:nvSpPr>
        <p:spPr>
          <a:xfrm>
            <a:off x="3475975" y="1691025"/>
            <a:ext cx="5558400" cy="313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Search Algorithm</a:t>
            </a:r>
            <a:endParaRPr/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-59225" y="1641950"/>
            <a:ext cx="3587700" cy="3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95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</a:t>
            </a:r>
            <a:r>
              <a:rPr lang="pt-BR"/>
              <a:t>he algorithm keeps exploring the neighborhood of the closest elements in a greedy manner as long as it can improve the known k closest elements on each step.</a:t>
            </a:r>
            <a:endParaRPr/>
          </a:p>
          <a:p>
            <a:pPr indent="-16895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</a:t>
            </a:r>
            <a:r>
              <a:rPr lang="pt-BR"/>
              <a:t>f the graph of the network has the small-world property, then it is possible to choose a random vertex without any metric calculations in a number of steps proportional to the logarithm of the dataset size.</a:t>
            </a:r>
            <a:endParaRPr/>
          </a:p>
        </p:txBody>
      </p:sp>
      <p:sp>
        <p:nvSpPr>
          <p:cNvPr id="405" name="Google Shape;405;p52"/>
          <p:cNvSpPr txBox="1"/>
          <p:nvPr>
            <p:ph idx="2" type="body"/>
          </p:nvPr>
        </p:nvSpPr>
        <p:spPr>
          <a:xfrm>
            <a:off x="3473675" y="1720275"/>
            <a:ext cx="5780700" cy="3106200"/>
          </a:xfrm>
          <a:prstGeom prst="rect">
            <a:avLst/>
          </a:prstGeom>
        </p:spPr>
        <p:txBody>
          <a:bodyPr anchorCtr="0" anchor="t" bIns="91425" lIns="36000" spcFirstLastPara="1" rIns="36000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k-NNSearch(object: q, integer: m, integer: k)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TreeSet[object] tempRes, candidates, visitedSet, result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for(i←0; i&lt;m; i++) do: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put random entry point in candidates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tempRes ← null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repeat: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get element c closest from candidates to q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remove c from candidates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// check stop condition: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if c is further than k-th element from tempRes then break repeat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update list of candidates: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for every element e from friends of c do: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e is not in visitedSet then add e to visitedSet, candidates, tempRes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 repeat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aggregate the results: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add objects from tempRes to result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end for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912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best k-elements from result</a:t>
            </a:r>
            <a:endParaRPr b="1" sz="912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/>
          <p:nvPr/>
        </p:nvSpPr>
        <p:spPr>
          <a:xfrm>
            <a:off x="4395600" y="2332975"/>
            <a:ext cx="4673700" cy="123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Graph Construction Algorithm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0" y="1505700"/>
            <a:ext cx="4509300" cy="33849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spAutoFit/>
          </a:bodyPr>
          <a:lstStyle/>
          <a:p>
            <a:pPr indent="-168950" lvl="0" marL="24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Elements are inserted one by one, connected the </a:t>
            </a:r>
            <a:r>
              <a:rPr b="1" i="1" lang="pt-BR"/>
              <a:t>f</a:t>
            </a:r>
            <a:r>
              <a:rPr lang="pt-BR"/>
              <a:t> closest elements already in the structure.</a:t>
            </a:r>
            <a:endParaRPr/>
          </a:p>
          <a:p>
            <a:pPr indent="-168950" lvl="0" marL="24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</a:t>
            </a:r>
            <a:r>
              <a:rPr b="1" i="1" lang="pt-BR"/>
              <a:t>f</a:t>
            </a:r>
            <a:r>
              <a:rPr lang="pt-BR"/>
              <a:t> closest elements are determined using the same kNN search algorithm used for search.</a:t>
            </a:r>
            <a:endParaRPr/>
          </a:p>
          <a:p>
            <a:pPr indent="-168950" lvl="0" marL="24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 graph created by such algorithm with general metric data arriving in random order has small world navigation properties without any additional. arrangements [37].</a:t>
            </a:r>
            <a:endParaRPr/>
          </a:p>
          <a:p>
            <a:pPr indent="-168950" lvl="0" marL="24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Parameter </a:t>
            </a:r>
            <a:r>
              <a:rPr b="1" i="1" lang="pt-BR"/>
              <a:t>w</a:t>
            </a:r>
            <a:r>
              <a:rPr lang="pt-BR"/>
              <a:t> controls the how accurate (recall) is the k-NN determination in during graph construction. Optimal recall range is 0.95 - 0.99.</a:t>
            </a:r>
            <a:endParaRPr/>
          </a:p>
        </p:txBody>
      </p:sp>
      <p:sp>
        <p:nvSpPr>
          <p:cNvPr id="413" name="Google Shape;413;p53"/>
          <p:cNvSpPr txBox="1"/>
          <p:nvPr>
            <p:ph idx="2" type="body"/>
          </p:nvPr>
        </p:nvSpPr>
        <p:spPr>
          <a:xfrm>
            <a:off x="4395600" y="2364000"/>
            <a:ext cx="4673700" cy="1359600"/>
          </a:xfrm>
          <a:prstGeom prst="rect">
            <a:avLst/>
          </a:prstGeom>
        </p:spPr>
        <p:txBody>
          <a:bodyPr anchorCtr="0" anchor="t" bIns="91425" lIns="36000" spcFirstLastPara="1" rIns="36000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Nearest_Neighbor_Insert(object: new_object, integer: f, integer: w)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SET[object]: neighbors ← k-NNSearch(new_object, w, f);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for(I←0; i&lt;f; i++) do: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neighbors[i].connect(new_object);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new_object.connect(neighbors[i]);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Parallel and Distributed Operation</a:t>
            </a:r>
            <a:endParaRPr/>
          </a:p>
        </p:txBody>
      </p:sp>
      <p:sp>
        <p:nvSpPr>
          <p:cNvPr id="419" name="Google Shape;419;p54"/>
          <p:cNvSpPr txBox="1"/>
          <p:nvPr>
            <p:ph idx="1" type="body"/>
          </p:nvPr>
        </p:nvSpPr>
        <p:spPr>
          <a:xfrm>
            <a:off x="311700" y="1505700"/>
            <a:ext cx="6741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Graph structure with independent objects only connected by links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Distributed prototype based on Apache Tomcat was proposed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Parallel construction of the graph. First elements inserted serially (future long range links) then parallel threads.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Performance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101" y="1558100"/>
            <a:ext cx="4268375" cy="33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 txBox="1"/>
          <p:nvPr>
            <p:ph idx="1" type="body"/>
          </p:nvPr>
        </p:nvSpPr>
        <p:spPr>
          <a:xfrm>
            <a:off x="264725" y="2061525"/>
            <a:ext cx="39999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Small World Navigation Properties: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The average hop count induced by a greedy search algorithm for different dimensionality Euclidean data (k=10, w=20).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The navigable small world properties are evident from the logarithmic scaling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Performance</a:t>
            </a:r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311725" y="2106763"/>
            <a:ext cx="39999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K-NN Search Complexity Scaling: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Average fraction of visited elements within a single 10-NN-search with 0.999 recall versus the size of the dataset for different dimensionality.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With the increase of the dataset, the percentage of visited elements decreases closely to a straight line (power law of decay)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543200"/>
            <a:ext cx="4398573" cy="330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Performance</a:t>
            </a:r>
            <a:endParaRPr/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311725" y="2277900"/>
            <a:ext cx="39999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</a:t>
            </a:r>
            <a:r>
              <a:rPr b="1" lang="pt-BR"/>
              <a:t>verall Complexity of a Search: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Distances calculations and the value of </a:t>
            </a:r>
            <a:r>
              <a:rPr b="1" i="1" lang="pt-BR"/>
              <a:t>m</a:t>
            </a:r>
            <a:r>
              <a:rPr lang="pt-BR"/>
              <a:t> to get a 0.999 recall versus the size of the dataset for d=20.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For a fixed recall and a value of </a:t>
            </a:r>
            <a:r>
              <a:rPr b="1" i="1" lang="pt-BR"/>
              <a:t>m</a:t>
            </a:r>
            <a:r>
              <a:rPr lang="pt-BR"/>
              <a:t> to get the desired recall, the complexity scales as </a:t>
            </a:r>
            <a:r>
              <a:rPr b="1" i="1" lang="pt-BR"/>
              <a:t>C log²(n)</a:t>
            </a:r>
            <a:r>
              <a:rPr lang="pt-BR"/>
              <a:t>. One "log" comes from the NSW average path length and the other from the multi-searches.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50" y="1720113"/>
            <a:ext cx="4527600" cy="3054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Performance</a:t>
            </a:r>
            <a:endParaRPr/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Dimensionality Scaling: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Average fraction of visited elements within a single 10-NN-search with 0.999 recall for about 22 million elements dataset. A plateau with an “optimal” value of the dimensionality can be clearly seen.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The position of the “optimum” dimensionality slowly shifts with increasing data set size, which may be attributed to shorter greedy paths at higher dimensionality.</a:t>
            </a:r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75" y="1574525"/>
            <a:ext cx="4527600" cy="325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NSW - Summary</a:t>
            </a:r>
            <a:endParaRPr/>
          </a:p>
        </p:txBody>
      </p:sp>
      <p:sp>
        <p:nvSpPr>
          <p:cNvPr id="453" name="Google Shape;453;p59"/>
          <p:cNvSpPr txBox="1"/>
          <p:nvPr>
            <p:ph idx="1" type="body"/>
          </p:nvPr>
        </p:nvSpPr>
        <p:spPr>
          <a:xfrm>
            <a:off x="4636825" y="46850"/>
            <a:ext cx="4374000" cy="5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/>
              <a:t>Pros</a:t>
            </a:r>
            <a:r>
              <a:rPr lang="pt-BR" sz="1400"/>
              <a:t>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N</a:t>
            </a:r>
            <a:r>
              <a:rPr lang="pt-BR" sz="1400"/>
              <a:t>avigable Small World graph structure suited for k-NN in metric spaces.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No information about inner topology of the data and space, only relative and local distances.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Applicable to arbitrary metric data.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Insertions handled the same way as queries.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Accuracy of the ANN search can be raised by using multiple searches with a random initial vertex.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Parallelization.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/>
              <a:t>Cons: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Very simple Delaunay approximation. Can be improved.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400"/>
              <a:t>Polylogarithmic scaling.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Hierarchical Navigable Small World</a:t>
            </a:r>
            <a:endParaRPr/>
          </a:p>
        </p:txBody>
      </p:sp>
      <p:sp>
        <p:nvSpPr>
          <p:cNvPr id="459" name="Google Shape;459;p60"/>
          <p:cNvSpPr txBox="1"/>
          <p:nvPr/>
        </p:nvSpPr>
        <p:spPr>
          <a:xfrm>
            <a:off x="1005900" y="4311500"/>
            <a:ext cx="782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Hierarchical Navigable Small World</a:t>
            </a:r>
            <a:endParaRPr/>
          </a:p>
        </p:txBody>
      </p:sp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405650" y="1693600"/>
            <a:ext cx="79320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Solve the </a:t>
            </a:r>
            <a:r>
              <a:rPr b="1" lang="pt-BR" sz="1500">
                <a:solidFill>
                  <a:schemeClr val="dk1"/>
                </a:solidFill>
              </a:rPr>
              <a:t>polylogarithmic complexity</a:t>
            </a:r>
            <a:r>
              <a:rPr lang="pt-BR" sz="1500">
                <a:solidFill>
                  <a:schemeClr val="dk1"/>
                </a:solidFill>
              </a:rPr>
              <a:t> of NSW.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The search routing is divided in two phases: "zoom in" and "zoom out".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Separate links according to their length scale into layers to build a </a:t>
            </a:r>
            <a:r>
              <a:rPr b="1" lang="pt-BR" sz="1500">
                <a:solidFill>
                  <a:schemeClr val="dk1"/>
                </a:solidFill>
              </a:rPr>
              <a:t>multi-layer graph</a:t>
            </a:r>
            <a:r>
              <a:rPr lang="pt-BR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Multiple proximity graphs (i.e. Delaunay approximations)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Making the number of connections of each element per layer constant allows </a:t>
            </a:r>
            <a:r>
              <a:rPr b="1" lang="pt-BR" sz="1500">
                <a:solidFill>
                  <a:schemeClr val="dk1"/>
                </a:solidFill>
              </a:rPr>
              <a:t>logarithmic scaling</a:t>
            </a:r>
            <a:r>
              <a:rPr lang="pt-BR" sz="1500">
                <a:solidFill>
                  <a:schemeClr val="dk1"/>
                </a:solidFill>
              </a:rPr>
              <a:t> of routing in NSW graph.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Information Retrieval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54250" y="2390650"/>
            <a:ext cx="35274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pt-BR" sz="1600"/>
              <a:t>Information Retrieval (IR) is finding material (usually documents) of an unstructured nature (usually text) that satisfies an information need from within large collections (usually stored on computers)*</a:t>
            </a:r>
            <a:endParaRPr i="1" sz="1600"/>
          </a:p>
        </p:txBody>
      </p:sp>
      <p:sp>
        <p:nvSpPr>
          <p:cNvPr id="94" name="Google Shape;94;p17"/>
          <p:cNvSpPr txBox="1"/>
          <p:nvPr/>
        </p:nvSpPr>
        <p:spPr>
          <a:xfrm>
            <a:off x="4037000" y="2226375"/>
            <a:ext cx="486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Search Engine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Email Search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Blog Search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Recommender Systems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Apple’s Mac OS X Spotlight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Enterprise, institutional, and domain-specific search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Question Answering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50" y="232850"/>
            <a:ext cx="3916722" cy="19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Core Idea</a:t>
            </a:r>
            <a:endParaRPr/>
          </a:p>
        </p:txBody>
      </p:sp>
      <p:sp>
        <p:nvSpPr>
          <p:cNvPr id="471" name="Google Shape;471;p62"/>
          <p:cNvSpPr txBox="1"/>
          <p:nvPr>
            <p:ph idx="1" type="body"/>
          </p:nvPr>
        </p:nvSpPr>
        <p:spPr>
          <a:xfrm>
            <a:off x="117225" y="2022075"/>
            <a:ext cx="55050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 sz="1400">
                <a:solidFill>
                  <a:schemeClr val="dk1"/>
                </a:solidFill>
              </a:rPr>
              <a:t>Multiple layers</a:t>
            </a:r>
            <a:r>
              <a:rPr lang="pt-BR" sz="1400">
                <a:solidFill>
                  <a:schemeClr val="dk1"/>
                </a:solidFill>
              </a:rPr>
              <a:t> separating the links according to their length.</a:t>
            </a:r>
            <a:endParaRPr sz="1400">
              <a:solidFill>
                <a:schemeClr val="dk1"/>
              </a:solidFill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Only a fixed portion of the links of each element needs to be evaluated, </a:t>
            </a:r>
            <a:r>
              <a:rPr b="1" lang="pt-BR" sz="1400">
                <a:solidFill>
                  <a:schemeClr val="dk1"/>
                </a:solidFill>
              </a:rPr>
              <a:t>independent of the network size</a:t>
            </a:r>
            <a:r>
              <a:rPr lang="pt-B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The top layer has the longest links, and the characteristic radius of the node</a:t>
            </a:r>
            <a:r>
              <a:rPr lang="pt-BR" sz="1400">
                <a:solidFill>
                  <a:schemeClr val="dk1"/>
                </a:solidFill>
              </a:rPr>
              <a:t>'s link length decreases in the lower layers.</a:t>
            </a:r>
            <a:endParaRPr sz="1400">
              <a:solidFill>
                <a:schemeClr val="dk1"/>
              </a:solidFill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Search starts from the top layer directly in the "zoom-in" phase.</a:t>
            </a:r>
            <a:endParaRPr sz="1400">
              <a:solidFill>
                <a:schemeClr val="dk1"/>
              </a:solidFill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Closest neighbors of each layer serve as entry points for the next (lower) layer.</a:t>
            </a:r>
            <a:endParaRPr sz="1400">
              <a:solidFill>
                <a:schemeClr val="dk1"/>
              </a:solidFill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Stochasticity</a:t>
            </a:r>
            <a:r>
              <a:rPr lang="pt-BR" sz="1400">
                <a:solidFill>
                  <a:schemeClr val="dk1"/>
                </a:solidFill>
              </a:rPr>
              <a:t> is achieved by </a:t>
            </a:r>
            <a:r>
              <a:rPr b="1" lang="pt-BR" sz="1400">
                <a:solidFill>
                  <a:schemeClr val="dk1"/>
                </a:solidFill>
              </a:rPr>
              <a:t>layer randomization</a:t>
            </a:r>
            <a:endParaRPr b="1" i="1" sz="1400">
              <a:solidFill>
                <a:schemeClr val="dk1"/>
              </a:solidFill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075" y="1472750"/>
            <a:ext cx="31432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2"/>
          <p:cNvSpPr txBox="1"/>
          <p:nvPr/>
        </p:nvSpPr>
        <p:spPr>
          <a:xfrm>
            <a:off x="1377000" y="4774200"/>
            <a:ext cx="77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/>
          <p:nvPr/>
        </p:nvSpPr>
        <p:spPr>
          <a:xfrm>
            <a:off x="4188400" y="1518775"/>
            <a:ext cx="4869600" cy="3327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Search Layer Algorithm</a:t>
            </a:r>
            <a:endParaRPr/>
          </a:p>
        </p:txBody>
      </p:sp>
      <p:sp>
        <p:nvSpPr>
          <p:cNvPr id="480" name="Google Shape;480;p63"/>
          <p:cNvSpPr txBox="1"/>
          <p:nvPr>
            <p:ph idx="1" type="body"/>
          </p:nvPr>
        </p:nvSpPr>
        <p:spPr>
          <a:xfrm>
            <a:off x="46950" y="1734300"/>
            <a:ext cx="4094400" cy="22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Variation of greedy search very similar to NSW.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search is for given layer </a:t>
            </a:r>
            <a:r>
              <a:rPr b="1" i="1" lang="pt-BR"/>
              <a:t>lc</a:t>
            </a:r>
            <a:r>
              <a:rPr i="1" lang="pt-BR"/>
              <a:t> </a:t>
            </a:r>
            <a:r>
              <a:rPr lang="pt-BR"/>
              <a:t>looking for the </a:t>
            </a:r>
            <a:r>
              <a:rPr b="1" i="1" lang="pt-BR"/>
              <a:t>ef</a:t>
            </a:r>
            <a:r>
              <a:rPr lang="pt-BR"/>
              <a:t> closest elements of a query </a:t>
            </a:r>
            <a:r>
              <a:rPr b="1" i="1" lang="pt-BR"/>
              <a:t>q</a:t>
            </a:r>
            <a:r>
              <a:rPr lang="pt-BR"/>
              <a:t>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distinctions from NSW are:</a:t>
            </a:r>
            <a:endParaRPr/>
          </a:p>
          <a:p>
            <a:pPr indent="-300250" lvl="1" marL="594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The entry point </a:t>
            </a:r>
            <a:r>
              <a:rPr b="1" i="1" lang="pt-BR"/>
              <a:t>ep</a:t>
            </a:r>
            <a:r>
              <a:rPr lang="pt-BR"/>
              <a:t> is a fixed parameter.</a:t>
            </a:r>
            <a:endParaRPr/>
          </a:p>
          <a:p>
            <a:pPr indent="-300250" lvl="1" marL="594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It discards from the evaluation the candidates that are further from </a:t>
            </a:r>
            <a:r>
              <a:rPr b="1" i="1" lang="pt-BR"/>
              <a:t>q</a:t>
            </a:r>
            <a:r>
              <a:rPr lang="pt-BR"/>
              <a:t> than the objects in the dynamic list </a:t>
            </a:r>
            <a:r>
              <a:rPr b="1" i="1" lang="pt-BR"/>
              <a:t>W</a:t>
            </a:r>
            <a:r>
              <a:rPr lang="pt-BR"/>
              <a:t>.</a:t>
            </a:r>
            <a:endParaRPr/>
          </a:p>
          <a:p>
            <a:pPr indent="-300250" lvl="1" marL="594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The quality of the search is controlled by the different parameter </a:t>
            </a:r>
            <a:r>
              <a:rPr b="1" i="1" lang="pt-BR"/>
              <a:t>ef</a:t>
            </a:r>
            <a:r>
              <a:rPr lang="pt-BR"/>
              <a:t> (the </a:t>
            </a:r>
            <a:r>
              <a:rPr b="1" i="1" lang="pt-BR"/>
              <a:t>k</a:t>
            </a:r>
            <a:r>
              <a:rPr lang="pt-BR"/>
              <a:t> in NSW).</a:t>
            </a:r>
            <a:endParaRPr/>
          </a:p>
        </p:txBody>
      </p:sp>
      <p:sp>
        <p:nvSpPr>
          <p:cNvPr id="481" name="Google Shape;481;p63"/>
          <p:cNvSpPr txBox="1"/>
          <p:nvPr>
            <p:ph idx="2" type="body"/>
          </p:nvPr>
        </p:nvSpPr>
        <p:spPr>
          <a:xfrm>
            <a:off x="4258850" y="1505700"/>
            <a:ext cx="48141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SEARCH LAYER(q, ep, ef, lc)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Input: query element q, enter points ep, number of nearest to q elements to return ef, layer number lc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Output: ef closest neighbors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v ← ep // set of visited elements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C ← ep // set of candidates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W ← ep // dynamic list of found nearest neighbors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while │C│ &gt; 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c ← extract nearest element from C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f ← get furthest element from W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if distance(c, q) &gt; distance(f, q)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break // all elements in W are evaluated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for each e ∈ neighbourhood(c) at layer lc // update C and W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   if e ∉ v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      v ← v ⋃ 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      f ← get furthest element from W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13      if distance(e, q) &lt; distance(f, q) or │W│ &lt; ef 14 C ← C ⋃ 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        W ← W ⋃ 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16        if │W│ &gt; ef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          remove furthest element from W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18 return W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Google Shape;482;p63"/>
          <p:cNvSpPr txBox="1"/>
          <p:nvPr/>
        </p:nvSpPr>
        <p:spPr>
          <a:xfrm>
            <a:off x="1377000" y="4774200"/>
            <a:ext cx="77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/>
          <p:nvPr/>
        </p:nvSpPr>
        <p:spPr>
          <a:xfrm>
            <a:off x="3802300" y="1366375"/>
            <a:ext cx="5255700" cy="357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Graph Construction Algorithm</a:t>
            </a:r>
            <a:endParaRPr/>
          </a:p>
        </p:txBody>
      </p:sp>
      <p:sp>
        <p:nvSpPr>
          <p:cNvPr id="489" name="Google Shape;489;p64"/>
          <p:cNvSpPr txBox="1"/>
          <p:nvPr>
            <p:ph idx="1" type="body"/>
          </p:nvPr>
        </p:nvSpPr>
        <p:spPr>
          <a:xfrm>
            <a:off x="67000" y="1317000"/>
            <a:ext cx="3735300" cy="3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Starts traversing the graph from the top layer, looking for</a:t>
            </a:r>
            <a:r>
              <a:rPr lang="pt-BR"/>
              <a:t> the closest neighbor (</a:t>
            </a:r>
            <a:r>
              <a:rPr b="1" i="1" lang="pt-BR"/>
              <a:t>ef=1)</a:t>
            </a:r>
            <a:r>
              <a:rPr lang="pt-BR"/>
              <a:t> to </a:t>
            </a:r>
            <a:r>
              <a:rPr b="1" i="1" lang="pt-BR"/>
              <a:t>q</a:t>
            </a:r>
            <a:r>
              <a:rPr lang="pt-BR"/>
              <a:t>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</a:t>
            </a:r>
            <a:r>
              <a:rPr lang="pt-BR"/>
              <a:t>closest neighbor is used as entry point for the next (lower) level, repeating until level </a:t>
            </a:r>
            <a:r>
              <a:rPr b="1" i="1" lang="pt-BR"/>
              <a:t>l</a:t>
            </a:r>
            <a:r>
              <a:rPr lang="pt-BR"/>
              <a:t>. 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From level </a:t>
            </a:r>
            <a:r>
              <a:rPr b="1" i="1" lang="pt-BR"/>
              <a:t>l</a:t>
            </a:r>
            <a:r>
              <a:rPr lang="pt-BR"/>
              <a:t> until level </a:t>
            </a:r>
            <a:r>
              <a:rPr b="1" i="1" lang="pt-BR"/>
              <a:t>0</a:t>
            </a:r>
            <a:r>
              <a:rPr lang="pt-BR"/>
              <a:t> the search is for </a:t>
            </a:r>
            <a:r>
              <a:rPr b="1" i="1" lang="pt-BR"/>
              <a:t>efConstruction </a:t>
            </a:r>
            <a:r>
              <a:rPr lang="pt-BR"/>
              <a:t>closest neighbors as candidates to be connected to </a:t>
            </a:r>
            <a:r>
              <a:rPr b="1" i="1" lang="pt-BR"/>
              <a:t>q</a:t>
            </a:r>
            <a:r>
              <a:rPr lang="pt-BR"/>
              <a:t>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pt-BR"/>
              <a:t>SELECT_NEIGHBORS</a:t>
            </a:r>
            <a:r>
              <a:rPr lang="pt-BR"/>
              <a:t> heuristic function selects </a:t>
            </a:r>
            <a:r>
              <a:rPr b="1" i="1" lang="pt-BR"/>
              <a:t>M</a:t>
            </a:r>
            <a:r>
              <a:rPr lang="pt-BR"/>
              <a:t> candidates for the connections to </a:t>
            </a:r>
            <a:r>
              <a:rPr b="1" i="1" lang="pt-BR"/>
              <a:t>q</a:t>
            </a:r>
            <a:r>
              <a:rPr lang="pt-BR"/>
              <a:t>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pt-BR"/>
              <a:t>M</a:t>
            </a:r>
            <a:r>
              <a:rPr b="1" i="1" lang="pt-BR" sz="900"/>
              <a:t>max</a:t>
            </a:r>
            <a:r>
              <a:rPr lang="pt-BR"/>
              <a:t> and </a:t>
            </a:r>
            <a:r>
              <a:rPr b="1" i="1" lang="pt-BR"/>
              <a:t>M</a:t>
            </a:r>
            <a:r>
              <a:rPr b="1" i="1" lang="pt-BR" sz="900"/>
              <a:t>max0</a:t>
            </a:r>
            <a:r>
              <a:rPr lang="pt-BR"/>
              <a:t> limit the degree of each element per layer.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pt-BR"/>
              <a:t>mL </a:t>
            </a:r>
            <a:r>
              <a:rPr lang="pt-BR"/>
              <a:t>and </a:t>
            </a:r>
            <a:r>
              <a:rPr b="1" i="1" lang="pt-BR"/>
              <a:t>M</a:t>
            </a:r>
            <a:r>
              <a:rPr b="1" i="1" lang="pt-BR" sz="900"/>
              <a:t>max0</a:t>
            </a:r>
            <a:r>
              <a:rPr lang="pt-BR"/>
              <a:t> are responsible for maintaining the small world navigability.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Setting </a:t>
            </a:r>
            <a:r>
              <a:rPr b="1" i="1" lang="pt-BR"/>
              <a:t>mL</a:t>
            </a:r>
            <a:r>
              <a:rPr lang="pt-BR"/>
              <a:t> to 0 and </a:t>
            </a:r>
            <a:r>
              <a:rPr b="1" i="1" lang="pt-BR"/>
              <a:t>M</a:t>
            </a:r>
            <a:r>
              <a:rPr b="1" i="1" lang="pt-BR" sz="900"/>
              <a:t>max0</a:t>
            </a:r>
            <a:r>
              <a:rPr lang="pt-BR"/>
              <a:t> to ∞ leads to NSW with polylogarithmic complexity.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pt-BR"/>
              <a:t>mL</a:t>
            </a:r>
            <a:r>
              <a:rPr lang="pt-BR"/>
              <a:t> trade-off. Optimal </a:t>
            </a:r>
            <a:r>
              <a:rPr b="1" i="1" lang="pt-BR"/>
              <a:t>mL = 1/ln(M)</a:t>
            </a:r>
            <a:r>
              <a:rPr lang="pt-BR"/>
              <a:t>.</a:t>
            </a:r>
            <a:endParaRPr/>
          </a:p>
        </p:txBody>
      </p:sp>
      <p:sp>
        <p:nvSpPr>
          <p:cNvPr id="490" name="Google Shape;490;p64"/>
          <p:cNvSpPr txBox="1"/>
          <p:nvPr>
            <p:ph idx="2" type="body"/>
          </p:nvPr>
        </p:nvSpPr>
        <p:spPr>
          <a:xfrm>
            <a:off x="3916300" y="1353300"/>
            <a:ext cx="52557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INSERT(hnsw, q, M, Mmax, efConstruction, mL)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Input: multilayer graph hnsw,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new element q,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number of established connections M,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maximum number of connections for each element per layer Mmax,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size of the dynamic candidate list efConstruction,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normalization factor for level generation mL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Output: updated hnsw inserting element q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W ← ∅ // list for the currently found nearest elements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ep ← get enter point for hnsw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L ← level of ep // top layer for hnsw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l ← - ln(unif(0..1))∙mL⌋ // new element’s level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for lc ← L … l+1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W ← SEARCH LAYER(q, ep, ef=1, lc)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ep ← get the nearest element from W to q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for lc ← min(L, l) … 0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 W ← SEARCH LAYER(q, ep, efConstruction, lc)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  neighbors ← SELECT_NEIGHBORS(q, W, M, lc)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   add </a:t>
            </a: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bidirectional</a:t>
            </a: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connections</a:t>
            </a: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from neighbors to q at layer lc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   for each e ∈ neighbors // shrink connections if needed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13     eConn ← neighbourhood(e) at layer lc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14     if │eConn│ &gt; Mmax // shrink connections of e // if lc = 0 then Mmax = Mmax0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       eNewConn ← SELECT_NEIGHBORS(e, eConn, Mmax, lc)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16       set neighbourhood(e) at layer lc to eNewConn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   ep ← W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18 if l &gt; L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19   set enter point for hnsw to q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2950650" y="4774200"/>
            <a:ext cx="619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/>
          <p:nvPr/>
        </p:nvSpPr>
        <p:spPr>
          <a:xfrm>
            <a:off x="3802300" y="1713250"/>
            <a:ext cx="5255700" cy="3093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New Connections Heuristic</a:t>
            </a:r>
            <a:endParaRPr/>
          </a:p>
        </p:txBody>
      </p:sp>
      <p:sp>
        <p:nvSpPr>
          <p:cNvPr id="498" name="Google Shape;498;p65"/>
          <p:cNvSpPr txBox="1"/>
          <p:nvPr>
            <p:ph idx="1" type="body"/>
          </p:nvPr>
        </p:nvSpPr>
        <p:spPr>
          <a:xfrm>
            <a:off x="33400" y="1384075"/>
            <a:ext cx="37689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heuristic examines the candidates starting from the nearest with respect to </a:t>
            </a:r>
            <a:r>
              <a:rPr b="1" i="1" lang="pt-BR"/>
              <a:t>q</a:t>
            </a:r>
            <a:r>
              <a:rPr lang="pt-BR"/>
              <a:t> and creates a connection to a candidate only if it is closer to </a:t>
            </a:r>
            <a:r>
              <a:rPr b="1" i="1" lang="pt-BR"/>
              <a:t>q</a:t>
            </a:r>
            <a:r>
              <a:rPr lang="pt-BR"/>
              <a:t>  compared to any of the already connected candidates.</a:t>
            </a:r>
            <a:endParaRPr/>
          </a:p>
        </p:txBody>
      </p:sp>
      <p:sp>
        <p:nvSpPr>
          <p:cNvPr id="499" name="Google Shape;499;p65"/>
          <p:cNvSpPr txBox="1"/>
          <p:nvPr>
            <p:ph idx="2" type="body"/>
          </p:nvPr>
        </p:nvSpPr>
        <p:spPr>
          <a:xfrm>
            <a:off x="3842525" y="1700175"/>
            <a:ext cx="5329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NEIGHBORS HEURISTIC(q, C, M, lc, extendCandidates, keepPrunedConnections)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Input: base element q,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candidate elements C,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number of neighbors to return M,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layer number lc,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flag indicating whether or not to extend candidate list extendCandidates,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flag indicating whether or not to add discarded elements keepPrunedConnections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Output: M elements selected by the heuristic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R ← ∅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W ← C // working queue for the candidates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if extendCandidates // extend candidates by their neighbors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for each e ∈ C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 for each eadj ∈ neighbourhood(e) at layer lc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  if eadj ∉ W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   W ← W ⋃ eadj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Wd ← ∅ // queue for the discarded candidates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while │W│ &gt; 0 and │R│&lt; M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   e ← extract nearest element from W to q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   if e is closer to q compared to any element from R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     R ← R ⋃ e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13   else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14     Wd ← Wd ⋃ e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 if keepPrunedConnections // add some of the discarded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// connections from Wd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16   while │Wd│&gt; 0 and │R│&lt; M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17     R ← R ⋃ extract nearest element from Wd to q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18 return R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06" y="2607900"/>
            <a:ext cx="2307494" cy="2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3178650" y="4698000"/>
            <a:ext cx="59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/>
          <p:nvPr/>
        </p:nvSpPr>
        <p:spPr>
          <a:xfrm>
            <a:off x="4667375" y="2055413"/>
            <a:ext cx="3614700" cy="2124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ANN Search</a:t>
            </a:r>
            <a:endParaRPr/>
          </a:p>
        </p:txBody>
      </p:sp>
      <p:sp>
        <p:nvSpPr>
          <p:cNvPr id="508" name="Google Shape;508;p66"/>
          <p:cNvSpPr txBox="1"/>
          <p:nvPr>
            <p:ph idx="1" type="body"/>
          </p:nvPr>
        </p:nvSpPr>
        <p:spPr>
          <a:xfrm>
            <a:off x="174225" y="2228125"/>
            <a:ext cx="4397700" cy="15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It is roughly equivalent to the insertion algorithm for an item with layer </a:t>
            </a:r>
            <a:r>
              <a:rPr b="1" i="1" lang="pt-BR"/>
              <a:t>l =0</a:t>
            </a:r>
            <a:r>
              <a:rPr lang="pt-BR"/>
              <a:t>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difference is that the closest neighbors found at the ground layer which are used as candidates for the connections are now returned as the search result.</a:t>
            </a:r>
            <a:endParaRPr/>
          </a:p>
          <a:p>
            <a:pPr indent="-168949" lvl="0" marL="1583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The quality of the search controlled by </a:t>
            </a:r>
            <a:r>
              <a:rPr b="1" i="1" lang="pt-BR"/>
              <a:t>ef</a:t>
            </a:r>
            <a:endParaRPr/>
          </a:p>
        </p:txBody>
      </p:sp>
      <p:sp>
        <p:nvSpPr>
          <p:cNvPr id="509" name="Google Shape;509;p66"/>
          <p:cNvSpPr txBox="1"/>
          <p:nvPr>
            <p:ph idx="2" type="body"/>
          </p:nvPr>
        </p:nvSpPr>
        <p:spPr>
          <a:xfrm>
            <a:off x="4707600" y="2042338"/>
            <a:ext cx="34602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KNN_SEARCH(hnsw, q, K, ef)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Input: multilayer graph hnsw,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query element q,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number of nearest neighbors to return K,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size of the dynamic candidate list ef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Output: K nearest elements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W ← ∅ // set for the current nearest elements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ep ← get enter point for hnsw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L ← level of ep // top layer for hnsw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for lc ← L … 1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W ← SEARCH LAYER(q, ep, ef=1, lc)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ep ← get nearest element from W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W ← SEARCH LAYER(q, ep, ef, lc =0)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return K nearest elements from W to q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1377000" y="4774200"/>
            <a:ext cx="77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Performance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296925"/>
            <a:ext cx="8839200" cy="236131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1377000" y="4774200"/>
            <a:ext cx="77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  <p:sp>
        <p:nvSpPr>
          <p:cNvPr id="518" name="Google Shape;518;p67"/>
          <p:cNvSpPr txBox="1"/>
          <p:nvPr>
            <p:ph idx="1" type="body"/>
          </p:nvPr>
        </p:nvSpPr>
        <p:spPr>
          <a:xfrm>
            <a:off x="311725" y="1369750"/>
            <a:ext cx="71052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Influence of </a:t>
            </a:r>
            <a:r>
              <a:rPr b="1" i="1" lang="pt-BR"/>
              <a:t>mL</a:t>
            </a:r>
            <a:r>
              <a:rPr lang="pt-BR"/>
              <a:t> parameter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Autoselect = </a:t>
            </a:r>
            <a:r>
              <a:rPr b="1" i="1" lang="pt-BR"/>
              <a:t>1/ln(M)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Performance</a:t>
            </a:r>
            <a:endParaRPr/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385700" y="1716025"/>
            <a:ext cx="82653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pt-BR"/>
              <a:t>M</a:t>
            </a:r>
            <a:r>
              <a:rPr b="1" i="1" lang="pt-BR" sz="900"/>
              <a:t>max0</a:t>
            </a:r>
            <a:r>
              <a:rPr lang="pt-BR"/>
              <a:t> Influence (autoselect = </a:t>
            </a:r>
            <a:r>
              <a:rPr b="1" i="1" lang="pt-BR"/>
              <a:t>2.M</a:t>
            </a:r>
            <a:r>
              <a:rPr lang="pt-BR"/>
              <a:t>)                         Heuristic Influence                                          </a:t>
            </a:r>
            <a:r>
              <a:rPr b="1" i="1" lang="pt-BR"/>
              <a:t>M</a:t>
            </a:r>
            <a:r>
              <a:rPr lang="pt-BR"/>
              <a:t> Influence</a:t>
            </a:r>
            <a:endParaRPr/>
          </a:p>
        </p:txBody>
      </p:sp>
      <p:pic>
        <p:nvPicPr>
          <p:cNvPr id="525" name="Google Shape;5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5600"/>
            <a:ext cx="8839201" cy="238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8"/>
          <p:cNvSpPr txBox="1"/>
          <p:nvPr/>
        </p:nvSpPr>
        <p:spPr>
          <a:xfrm>
            <a:off x="3178650" y="4698000"/>
            <a:ext cx="59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Performance</a:t>
            </a:r>
            <a:endParaRPr/>
          </a:p>
        </p:txBody>
      </p:sp>
      <p:sp>
        <p:nvSpPr>
          <p:cNvPr id="532" name="Google Shape;532;p69"/>
          <p:cNvSpPr txBox="1"/>
          <p:nvPr>
            <p:ph idx="1" type="body"/>
          </p:nvPr>
        </p:nvSpPr>
        <p:spPr>
          <a:xfrm>
            <a:off x="512875" y="1704150"/>
            <a:ext cx="231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Construction Parallelization              </a:t>
            </a:r>
            <a:endParaRPr/>
          </a:p>
        </p:txBody>
      </p:sp>
      <p:pic>
        <p:nvPicPr>
          <p:cNvPr id="533" name="Google Shape;5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3100"/>
            <a:ext cx="8839199" cy="23323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9"/>
          <p:cNvSpPr txBox="1"/>
          <p:nvPr/>
        </p:nvSpPr>
        <p:spPr>
          <a:xfrm>
            <a:off x="3084775" y="1642950"/>
            <a:ext cx="3084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ndex Construction Time vs. Search Time Trade-off (</a:t>
            </a:r>
            <a:r>
              <a:rPr b="1"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efConstruction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6026875" y="1685300"/>
            <a:ext cx="308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Search Complexity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>
            <a:off x="3178650" y="4698000"/>
            <a:ext cx="59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Performance</a:t>
            </a:r>
            <a:endParaRPr/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3581125" y="1733700"/>
            <a:ext cx="19818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Comparison with NSW</a:t>
            </a:r>
            <a:endParaRPr/>
          </a:p>
        </p:txBody>
      </p:sp>
      <p:pic>
        <p:nvPicPr>
          <p:cNvPr id="543" name="Google Shape;5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8000"/>
            <a:ext cx="8839201" cy="240087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0"/>
          <p:cNvSpPr txBox="1"/>
          <p:nvPr/>
        </p:nvSpPr>
        <p:spPr>
          <a:xfrm>
            <a:off x="3178650" y="4698000"/>
            <a:ext cx="596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Sources:</a:t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600"/>
              <a:t>Yury A Malkov and Dmitry A Yashunin. 2018. Efficient and robust approximate nearest neighbor search using hierarchical navigable small world graphs. IEEE transactions on pattern analysis and machine intelligence (2018)</a:t>
            </a:r>
            <a:endParaRPr i="1" sz="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HNSW - Summary</a:t>
            </a:r>
            <a:endParaRPr/>
          </a:p>
        </p:txBody>
      </p:sp>
      <p:sp>
        <p:nvSpPr>
          <p:cNvPr id="550" name="Google Shape;550;p7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pt-BR" sz="1307"/>
              <a:t>Pros:</a:t>
            </a:r>
            <a:endParaRPr b="1"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Structure decomposition of small world graphs.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Heuristic for choosing connections.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Logarithmic scaling.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Incremental indexing support.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k-NN and relative neighborhood graph (RNG) byproducts.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Inherited NSW pros.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pt-BR" sz="1307"/>
              <a:t>Cons: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No support for updates and deletions.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pt-BR" sz="1307"/>
              <a:t>Loss of possibility of distributed search, when compared to NSW.</a:t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0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Information Retrieval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86125" y="2390650"/>
            <a:ext cx="36012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600"/>
              <a:t>The "Retrieve - Then - Rank" Paradigm</a:t>
            </a:r>
            <a:endParaRPr sz="16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100" y="152400"/>
            <a:ext cx="33431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ADP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References</a:t>
            </a:r>
            <a:endParaRPr/>
          </a:p>
        </p:txBody>
      </p:sp>
      <p:sp>
        <p:nvSpPr>
          <p:cNvPr id="561" name="Google Shape;561;p73"/>
          <p:cNvSpPr txBox="1"/>
          <p:nvPr/>
        </p:nvSpPr>
        <p:spPr>
          <a:xfrm>
            <a:off x="148750" y="1456150"/>
            <a:ext cx="8885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[13] H. Jegou, M. Douze, and C. Schmid, "Product quantization for nearest neighbor search," Pattern Analysis and Machine Intelligence, IEEE Transactions on, vol. 33, no. 1, pp. 117-128, 2011.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[2] McCormick, </a:t>
            </a:r>
            <a:r>
              <a:rPr lang="pt-BR" sz="1000"/>
              <a:t>Chris, "</a:t>
            </a:r>
            <a:r>
              <a:rPr lang="pt-BR" sz="1000"/>
              <a:t>Product Quantizers for k-NN Tutorial, 2017", </a:t>
            </a:r>
            <a:r>
              <a:rPr lang="pt-BR" sz="1000" u="sng">
                <a:solidFill>
                  <a:schemeClr val="hlink"/>
                </a:solidFill>
                <a:hlinkClick r:id="rId3"/>
              </a:rPr>
              <a:t>https://mccormickml.com/2017/10/22/product-quantizer-tutorial-part-2/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[3] J. Johnson, M. Douze and H. Jegou, "Billion-scale similarity search with GPUs", IEEE Transactions on Big Data ( Volume: 7, Issue: 3, July 1 2021)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[56] Jon Kleinberg. 2000. The small-world phenomenon: An algorithmic perspective. In Proceedings of the thirty-second annual ACM symposium on Theory of computing. 163–170.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[37] V. </a:t>
            </a:r>
            <a:r>
              <a:rPr lang="pt-BR" sz="1000"/>
              <a:t>Krylov</a:t>
            </a:r>
            <a:r>
              <a:rPr lang="pt-BR" sz="1000"/>
              <a:t>, A. Ponomarenko, A. Logvinov, D. Ponomarev, "Single-attribute distributed metrized small world data structure",in: Proceedings of the IEEE International Conference on Intelligent Computing and Intelligent Systems (CAS), 2009.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[67] Yury A Malkov and Dmitry A Yashunin. 2018. "Efficient and robust approximate nearest neighbor search using hierarchical navigable small world graphs". IEEE transactions on pattern analysis and machine intelligence (2018).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[99] Donald Metzler, Yi Tay, Dara Bahri, Marc Najork, 2021. "Rethinking Search: Making Domain Experts out of Dilettantes", arXiv:2105.02274.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NNS - Nearest Neighbor Search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5" y="1657334"/>
            <a:ext cx="3166500" cy="312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168900" y="240163"/>
            <a:ext cx="4665900" cy="44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The problem of finding the element </a:t>
            </a:r>
            <a:r>
              <a:rPr b="1" i="1" lang="pt-BR">
                <a:solidFill>
                  <a:schemeClr val="dk2"/>
                </a:solidFill>
              </a:rPr>
              <a:t>NN(x),</a:t>
            </a:r>
            <a:r>
              <a:rPr lang="pt-BR">
                <a:solidFill>
                  <a:schemeClr val="dk2"/>
                </a:solidFill>
              </a:rPr>
              <a:t> in a finite set                            f                of of </a:t>
            </a:r>
            <a:r>
              <a:rPr b="1" i="1" lang="pt-BR">
                <a:solidFill>
                  <a:schemeClr val="dk2"/>
                </a:solidFill>
              </a:rPr>
              <a:t>n</a:t>
            </a:r>
            <a:r>
              <a:rPr lang="pt-BR">
                <a:solidFill>
                  <a:schemeClr val="dk2"/>
                </a:solidFill>
              </a:rPr>
              <a:t> vectors, minimizing the distance to the query vector                 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Exact Nearest Neighbor Search (NNS)</a:t>
            </a:r>
            <a:r>
              <a:rPr lang="pt-BR">
                <a:solidFill>
                  <a:schemeClr val="dk2"/>
                </a:solidFill>
              </a:rPr>
              <a:t> is an exhaustive search: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Most modern applications have massive data with high dimensionality. For those cases NNS becomes impractical and </a:t>
            </a:r>
            <a:r>
              <a:rPr b="1" lang="pt-BR">
                <a:solidFill>
                  <a:schemeClr val="dk2"/>
                </a:solidFill>
              </a:rPr>
              <a:t>Approximate Nearest Neighbor Search (ANNS or ANN)</a:t>
            </a:r>
            <a:r>
              <a:rPr lang="pt-BR">
                <a:solidFill>
                  <a:schemeClr val="dk2"/>
                </a:solidFill>
              </a:rPr>
              <a:t> takes its place.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2"/>
                </a:solidFill>
              </a:rPr>
              <a:t>With the advances of Representation Learning and the production of dense vectors with semantically-rich document representations, ANN gained more relevance in high scale similarity search applications.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275" y="1113800"/>
            <a:ext cx="2035150" cy="3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900" y="550400"/>
            <a:ext cx="641950" cy="2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8375" y="741275"/>
            <a:ext cx="641950" cy="21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0875" y="2000750"/>
            <a:ext cx="641950" cy="28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NNS - Nearest Neighbor Search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Voronoi Diagram</a:t>
            </a:r>
            <a:endParaRPr/>
          </a:p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456" y="0"/>
            <a:ext cx="51508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132700" y="2265575"/>
            <a:ext cx="3704400" cy="19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"</a:t>
            </a:r>
            <a:r>
              <a:rPr i="1" lang="pt-BR"/>
              <a:t>A</a:t>
            </a:r>
            <a:r>
              <a:rPr i="1" lang="pt-BR"/>
              <a:t> partition of a plane into regions close to each of a given set of objects (called seeds, sites, or generators). For each seed there is a corresponding region, called a </a:t>
            </a:r>
            <a:r>
              <a:rPr b="1" i="1" lang="pt-BR"/>
              <a:t>Voronoi cell</a:t>
            </a:r>
            <a:r>
              <a:rPr i="1" lang="pt-BR"/>
              <a:t>, consisting of all points of the plane </a:t>
            </a:r>
            <a:r>
              <a:rPr b="1" i="1" lang="pt-BR"/>
              <a:t>closer to that seed than to any other</a:t>
            </a:r>
            <a:r>
              <a:rPr i="1" lang="pt-BR"/>
              <a:t>."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